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Lst>
  <p:sldSz cy="5143500" cx="9144000"/>
  <p:notesSz cx="6858000" cy="9144000"/>
  <p:embeddedFontLst>
    <p:embeddedFont>
      <p:font typeface="Anton"/>
      <p:regular r:id="rId44"/>
    </p:embeddedFont>
    <p:embeddedFont>
      <p:font typeface="Lato"/>
      <p:regular r:id="rId45"/>
      <p:bold r:id="rId46"/>
      <p:italic r:id="rId47"/>
      <p:boldItalic r:id="rId48"/>
    </p:embeddedFont>
    <p:embeddedFont>
      <p:font typeface="Didact Gothic"/>
      <p:regular r:id="rId49"/>
    </p:embeddedFont>
    <p:embeddedFont>
      <p:font typeface="Helvetica Neue"/>
      <p:regular r:id="rId50"/>
      <p:bold r:id="rId51"/>
      <p:italic r:id="rId52"/>
      <p:boldItalic r:id="rId53"/>
    </p:embeddedFont>
    <p:embeddedFont>
      <p:font typeface="Helvetica Neue Light"/>
      <p:regular r:id="rId54"/>
      <p:bold r:id="rId55"/>
      <p:italic r:id="rId56"/>
      <p:boldItalic r:id="rId5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15E0D973-3CEA-48BB-B3AD-C56FB4A4E72F}">
  <a:tblStyle styleId="{15E0D973-3CEA-48BB-B3AD-C56FB4A4E72F}"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font" Target="fonts/Anton-regular.fntdata"/><Relationship Id="rId43" Type="http://schemas.openxmlformats.org/officeDocument/2006/relationships/slide" Target="slides/slide37.xml"/><Relationship Id="rId46" Type="http://schemas.openxmlformats.org/officeDocument/2006/relationships/font" Target="fonts/Lato-bold.fntdata"/><Relationship Id="rId45" Type="http://schemas.openxmlformats.org/officeDocument/2006/relationships/font" Target="fonts/Lato-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font" Target="fonts/Lato-boldItalic.fntdata"/><Relationship Id="rId47" Type="http://schemas.openxmlformats.org/officeDocument/2006/relationships/font" Target="fonts/Lato-italic.fntdata"/><Relationship Id="rId49" Type="http://schemas.openxmlformats.org/officeDocument/2006/relationships/font" Target="fonts/DidactGothic-regular.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HelveticaNeue-bold.fntdata"/><Relationship Id="rId50" Type="http://schemas.openxmlformats.org/officeDocument/2006/relationships/font" Target="fonts/HelveticaNeue-regular.fntdata"/><Relationship Id="rId53" Type="http://schemas.openxmlformats.org/officeDocument/2006/relationships/font" Target="fonts/HelveticaNeue-boldItalic.fntdata"/><Relationship Id="rId52" Type="http://schemas.openxmlformats.org/officeDocument/2006/relationships/font" Target="fonts/HelveticaNeue-italic.fntdata"/><Relationship Id="rId11" Type="http://schemas.openxmlformats.org/officeDocument/2006/relationships/slide" Target="slides/slide5.xml"/><Relationship Id="rId55" Type="http://schemas.openxmlformats.org/officeDocument/2006/relationships/font" Target="fonts/HelveticaNeueLight-bold.fntdata"/><Relationship Id="rId10" Type="http://schemas.openxmlformats.org/officeDocument/2006/relationships/slide" Target="slides/slide4.xml"/><Relationship Id="rId54" Type="http://schemas.openxmlformats.org/officeDocument/2006/relationships/font" Target="fonts/HelveticaNeueLight-regular.fntdata"/><Relationship Id="rId13" Type="http://schemas.openxmlformats.org/officeDocument/2006/relationships/slide" Target="slides/slide7.xml"/><Relationship Id="rId57" Type="http://schemas.openxmlformats.org/officeDocument/2006/relationships/font" Target="fonts/HelveticaNeueLight-boldItalic.fntdata"/><Relationship Id="rId12" Type="http://schemas.openxmlformats.org/officeDocument/2006/relationships/slide" Target="slides/slide6.xml"/><Relationship Id="rId56" Type="http://schemas.openxmlformats.org/officeDocument/2006/relationships/font" Target="fonts/HelveticaNeueLight-italic.fntdata"/><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a90e52deb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 name="Google Shape;52;ga90e52debd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8faf3aaa7f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8faf3aaa7f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a90e52debd_0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6" name="Google Shape;176;ga90e52debd_0_1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a90e52debd_0_2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3" name="Google Shape;183;ga90e52debd_0_20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a90e52debd_0_2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1" name="Google Shape;191;ga90e52debd_0_2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91e4f5cb0b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91e4f5cb0b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91e4f5cb0b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91e4f5cb0b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91e4f5cb0b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91e4f5cb0b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91e4f5cb0b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91e4f5cb0b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91e4f5cb0b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91e4f5cb0b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91e4f5cb0b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91e4f5cb0b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ga90e52debd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 name="Google Shape;59;ga90e52debd_0_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91e4f5cb0b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91e4f5cb0b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a90e52debd_0_3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8" name="Google Shape;248;ga90e52debd_0_30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a90e52debd_0_36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5" name="Google Shape;255;ga90e52debd_0_3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a90e52debd_0_3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2" name="Google Shape;262;ga90e52debd_0_3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b2ca433bb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0" name="Google Shape;270;gb2ca433bbc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8faf3aaa7f_0_2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8faf3aaa7f_0_2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91e4f5cb0b_0_2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91e4f5cb0b_0_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a90e52debd_0_4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9" name="Google Shape;289;ga90e52debd_0_4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91e4f5cb0b_0_2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91e4f5cb0b_0_2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91e4f5cb0b_0_2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91e4f5cb0b_0_2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a90e52debd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 name="Google Shape;66;ga90e52debd_0_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91e4f5cb0b_0_2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91e4f5cb0b_0_2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a90e52debd_0_4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0" name="Google Shape;320;ga90e52debd_0_4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b="1" lang="es-419">
                <a:solidFill>
                  <a:schemeClr val="accent3"/>
                </a:solidFill>
              </a:rPr>
              <a:t>LEER:</a:t>
            </a:r>
            <a:r>
              <a:rPr lang="es-419">
                <a:solidFill>
                  <a:schemeClr val="dk1"/>
                </a:solidFill>
              </a:rPr>
              <a:t>Item es un card donde se muestra la informacion del producto, como la busqueda de productos de MercadoLibre</a:t>
            </a:r>
            <a:endParaRPr>
              <a:solidFill>
                <a:schemeClr val="dk1"/>
              </a:solidFill>
            </a:endParaRPr>
          </a:p>
          <a:p>
            <a:pPr indent="0" lvl="0" marL="0" rtl="0" algn="l">
              <a:lnSpc>
                <a:spcPct val="100000"/>
              </a:lnSpc>
              <a:spcBef>
                <a:spcPts val="0"/>
              </a:spcBef>
              <a:spcAft>
                <a:spcPts val="0"/>
              </a:spcAft>
              <a:buSzPts val="1100"/>
              <a:buNone/>
            </a:pPr>
            <a:r>
              <a:rPr lang="es-419">
                <a:solidFill>
                  <a:schemeClr val="dk1"/>
                </a:solidFill>
              </a:rPr>
              <a:t>ItemList es un componente que recibe una prop `items`, por ejemplo, y renderiza cada uno al componente `Item` </a:t>
            </a:r>
            <a:endParaRPr>
              <a:solidFill>
                <a:schemeClr val="dk1"/>
              </a:solidFill>
            </a:endParaRPr>
          </a:p>
          <a:p>
            <a:pPr indent="0" lvl="0" marL="0" rtl="0" algn="l">
              <a:lnSpc>
                <a:spcPct val="100000"/>
              </a:lnSpc>
              <a:spcBef>
                <a:spcPts val="0"/>
              </a:spcBef>
              <a:spcAft>
                <a:spcPts val="0"/>
              </a:spcAft>
              <a:buSzPts val="1100"/>
              <a:buNone/>
            </a:pPr>
            <a:r>
              <a:rPr lang="es-419">
                <a:solidFill>
                  <a:schemeClr val="dk1"/>
                </a:solidFill>
              </a:rPr>
              <a:t>ItemListcontainer va a ser el encargado de hacer el fetch al final del curso donde se traen los items de la base de datos y una vez obtenidos se le pasa  a `ItemList` por props</a:t>
            </a:r>
            <a:endParaRPr>
              <a:solidFill>
                <a:schemeClr val="dk1"/>
              </a:solidFill>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a90e52debd_0_4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9" name="Google Shape;329;ga90e52debd_0_4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200">
              <a:solidFill>
                <a:schemeClr val="dk1"/>
              </a:solidFill>
              <a:highlight>
                <a:schemeClr val="lt1"/>
              </a:highlight>
              <a:latin typeface="Helvetica Neue Light"/>
              <a:ea typeface="Helvetica Neue Light"/>
              <a:cs typeface="Helvetica Neue Light"/>
              <a:sym typeface="Helvetica Neue Light"/>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a90e52debd_0_4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6" name="Google Shape;336;ga90e52debd_0_48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200">
              <a:solidFill>
                <a:schemeClr val="dk1"/>
              </a:solidFill>
              <a:highlight>
                <a:schemeClr val="lt1"/>
              </a:highlight>
              <a:latin typeface="Helvetica Neue Light"/>
              <a:ea typeface="Helvetica Neue Light"/>
              <a:cs typeface="Helvetica Neue Light"/>
              <a:sym typeface="Helvetica Neue Light"/>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e3855b0a0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3" name="Google Shape;343;ge3855b0a04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200">
              <a:solidFill>
                <a:schemeClr val="dk1"/>
              </a:solidFill>
              <a:highlight>
                <a:schemeClr val="lt1"/>
              </a:highlight>
              <a:latin typeface="Helvetica Neue Light"/>
              <a:ea typeface="Helvetica Neue Light"/>
              <a:cs typeface="Helvetica Neue Light"/>
              <a:sym typeface="Helvetica Neue Light"/>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8faf3aaa7f_0_3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8faf3aaa7f_0_3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rPr>
              <a:t>Obligatoria siempre.</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8faf3aaa7f_0_3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8faf3aaa7f_0_3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8faf3aaa7f_0_3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8faf3aaa7f_0_3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rPr>
              <a:t>Obligatoria siempre.</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gac7427659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gac7427659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a90e52debd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1" name="Google Shape;81;ga90e52debd_0_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a90e52debd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0" name="Google Shape;90;ga90e52debd_0_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a90e52debd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8" name="Google Shape;98;ga90e52debd_0_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a90e52debd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4" name="Google Shape;104;ga90e52debd_0_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a90e52debd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0" name="Google Shape;120;ga90e52debd_0_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b="1"/>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s-419"/>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image" Target="../media/image6.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pn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png"/><Relationship Id="rId4" Type="http://schemas.openxmlformats.org/officeDocument/2006/relationships/image" Target="../media/image26.gi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6.png"/><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6.png"/><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6.png"/><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6.png"/><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6.png"/><Relationship Id="rId4" Type="http://schemas.openxmlformats.org/officeDocument/2006/relationships/image" Target="../media/image3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6.png"/><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3.png"/><Relationship Id="rId4" Type="http://schemas.openxmlformats.org/officeDocument/2006/relationships/hyperlink" Target="https://plataforma.coderhouse.com/video-tutoriales" TargetMode="External"/><Relationship Id="rId5"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6.png"/><Relationship Id="rId4" Type="http://schemas.openxmlformats.org/officeDocument/2006/relationships/image" Target="../media/image3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hyperlink" Target="https://jsbin.com/" TargetMode="External"/><Relationship Id="rId4" Type="http://schemas.openxmlformats.org/officeDocument/2006/relationships/image" Target="../media/image21.png"/><Relationship Id="rId5" Type="http://schemas.openxmlformats.org/officeDocument/2006/relationships/image" Target="../media/image2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hyperlink" Target="https://jsbin.com/" TargetMode="External"/><Relationship Id="rId4" Type="http://schemas.openxmlformats.org/officeDocument/2006/relationships/image" Target="../media/image21.png"/><Relationship Id="rId5" Type="http://schemas.openxmlformats.org/officeDocument/2006/relationships/image" Target="../media/image3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6.png"/><Relationship Id="rId4" Type="http://schemas.openxmlformats.org/officeDocument/2006/relationships/image" Target="../media/image2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1.png"/><Relationship Id="rId4" Type="http://schemas.openxmlformats.org/officeDocument/2006/relationships/image" Target="../media/image26.gi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16.png"/><Relationship Id="rId4" Type="http://schemas.openxmlformats.org/officeDocument/2006/relationships/image" Target="../media/image3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27.png"/><Relationship Id="rId4" Type="http://schemas.openxmlformats.org/officeDocument/2006/relationships/image" Target="../media/image3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27.png"/><Relationship Id="rId4" Type="http://schemas.openxmlformats.org/officeDocument/2006/relationships/image" Target="../media/image4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1.png"/><Relationship Id="rId4" Type="http://schemas.openxmlformats.org/officeDocument/2006/relationships/image" Target="../media/image3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1.png"/><Relationship Id="rId4" Type="http://schemas.openxmlformats.org/officeDocument/2006/relationships/image" Target="../media/image3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1.png"/><Relationship Id="rId4" Type="http://schemas.openxmlformats.org/officeDocument/2006/relationships/image" Target="../media/image3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1.png"/><Relationship Id="rId4" Type="http://schemas.openxmlformats.org/officeDocument/2006/relationships/image" Target="../media/image39.png"/><Relationship Id="rId5" Type="http://schemas.openxmlformats.org/officeDocument/2006/relationships/image" Target="../media/image3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43.png"/><Relationship Id="rId4" Type="http://schemas.openxmlformats.org/officeDocument/2006/relationships/image" Target="../media/image4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4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44.png"/><Relationship Id="rId4" Type="http://schemas.openxmlformats.org/officeDocument/2006/relationships/image" Target="../media/image3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9.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0.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5.png"/><Relationship Id="rId4" Type="http://schemas.openxmlformats.org/officeDocument/2006/relationships/image" Target="../media/image12.png"/><Relationship Id="rId5" Type="http://schemas.openxmlformats.org/officeDocument/2006/relationships/image" Target="../media/image14.png"/><Relationship Id="rId6" Type="http://schemas.openxmlformats.org/officeDocument/2006/relationships/image" Target="../media/image4.png"/><Relationship Id="rId7"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53" name="Shape 53"/>
        <p:cNvGrpSpPr/>
        <p:nvPr/>
      </p:nvGrpSpPr>
      <p:grpSpPr>
        <a:xfrm>
          <a:off x="0" y="0"/>
          <a:ext cx="0" cy="0"/>
          <a:chOff x="0" y="0"/>
          <a:chExt cx="0" cy="0"/>
        </a:xfrm>
      </p:grpSpPr>
      <p:sp>
        <p:nvSpPr>
          <p:cNvPr id="54" name="Google Shape;54;p13"/>
          <p:cNvSpPr txBox="1"/>
          <p:nvPr/>
        </p:nvSpPr>
        <p:spPr>
          <a:xfrm>
            <a:off x="1398000" y="207720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419" sz="3600" u="none" cap="none" strike="noStrike">
                <a:solidFill>
                  <a:srgbClr val="121212"/>
                </a:solidFill>
                <a:latin typeface="Anton"/>
                <a:ea typeface="Anton"/>
                <a:cs typeface="Anton"/>
                <a:sym typeface="Anton"/>
              </a:rPr>
              <a:t>RECUERDA PONER A GRABAR LA CLASE</a:t>
            </a:r>
            <a:endParaRPr b="0" i="1" sz="3600" u="none" cap="none" strike="noStrike">
              <a:solidFill>
                <a:srgbClr val="121212"/>
              </a:solidFill>
              <a:latin typeface="Anton"/>
              <a:ea typeface="Anton"/>
              <a:cs typeface="Anton"/>
              <a:sym typeface="Anton"/>
            </a:endParaRPr>
          </a:p>
        </p:txBody>
      </p:sp>
      <p:pic>
        <p:nvPicPr>
          <p:cNvPr id="55" name="Google Shape;55;p13"/>
          <p:cNvPicPr preferRelativeResize="0"/>
          <p:nvPr/>
        </p:nvPicPr>
        <p:blipFill rotWithShape="1">
          <a:blip r:embed="rId3">
            <a:alphaModFix/>
          </a:blip>
          <a:srcRect b="0" l="0" r="0" t="0"/>
          <a:stretch/>
        </p:blipFill>
        <p:spPr>
          <a:xfrm>
            <a:off x="4125950" y="3210488"/>
            <a:ext cx="892100" cy="743425"/>
          </a:xfrm>
          <a:prstGeom prst="rect">
            <a:avLst/>
          </a:prstGeom>
          <a:noFill/>
          <a:ln>
            <a:noFill/>
          </a:ln>
        </p:spPr>
      </p:pic>
      <p:pic>
        <p:nvPicPr>
          <p:cNvPr id="56" name="Google Shape;56;p13"/>
          <p:cNvPicPr preferRelativeResize="0"/>
          <p:nvPr/>
        </p:nvPicPr>
        <p:blipFill rotWithShape="1">
          <a:blip r:embed="rId4">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2" name="Shape 172"/>
        <p:cNvGrpSpPr/>
        <p:nvPr/>
      </p:nvGrpSpPr>
      <p:grpSpPr>
        <a:xfrm>
          <a:off x="0" y="0"/>
          <a:ext cx="0" cy="0"/>
          <a:chOff x="0" y="0"/>
          <a:chExt cx="0" cy="0"/>
        </a:xfrm>
      </p:grpSpPr>
      <p:sp>
        <p:nvSpPr>
          <p:cNvPr id="173" name="Google Shape;173;p22"/>
          <p:cNvSpPr txBox="1"/>
          <p:nvPr/>
        </p:nvSpPr>
        <p:spPr>
          <a:xfrm>
            <a:off x="2187450" y="2077200"/>
            <a:ext cx="48027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s-419" sz="3600">
                <a:solidFill>
                  <a:srgbClr val="E0FF00"/>
                </a:solidFill>
                <a:latin typeface="Anton"/>
                <a:ea typeface="Anton"/>
                <a:cs typeface="Anton"/>
                <a:sym typeface="Anton"/>
              </a:rPr>
              <a:t>PROMISE</a:t>
            </a:r>
            <a:endParaRPr i="1" sz="3600">
              <a:solidFill>
                <a:srgbClr val="E0FF00"/>
              </a:solidFill>
              <a:latin typeface="Anton"/>
              <a:ea typeface="Anton"/>
              <a:cs typeface="Anton"/>
              <a:sym typeface="Anton"/>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23"/>
          <p:cNvSpPr txBox="1"/>
          <p:nvPr/>
        </p:nvSpPr>
        <p:spPr>
          <a:xfrm>
            <a:off x="247625" y="1917550"/>
            <a:ext cx="8896500" cy="29571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100"/>
              <a:buFont typeface="Arial"/>
              <a:buNone/>
            </a:pPr>
            <a:r>
              <a:rPr b="0" i="0" lang="es-419" sz="2000" u="none" cap="none" strike="noStrike">
                <a:solidFill>
                  <a:srgbClr val="000000"/>
                </a:solidFill>
                <a:highlight>
                  <a:srgbClr val="FFFFFF"/>
                </a:highlight>
                <a:latin typeface="Helvetica Neue Light"/>
                <a:ea typeface="Helvetica Neue Light"/>
                <a:cs typeface="Helvetica Neue Light"/>
                <a:sym typeface="Helvetica Neue Light"/>
              </a:rPr>
              <a:t>JavaScript tiene una API que nos permite crear y ejecutar distintas operaciones o conjuntos de operaciones. </a:t>
            </a:r>
            <a:endParaRPr b="0" i="0" sz="2000" u="none" cap="none" strike="noStrike">
              <a:solidFill>
                <a:srgbClr val="000000"/>
              </a:solidFill>
              <a:highlight>
                <a:srgbClr val="FFFFFF"/>
              </a:highlight>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chemeClr val="dk1"/>
              </a:buClr>
              <a:buSzPts val="1100"/>
              <a:buFont typeface="Arial"/>
              <a:buNone/>
            </a:pPr>
            <a:r>
              <a:t/>
            </a:r>
            <a:endParaRPr sz="900">
              <a:solidFill>
                <a:schemeClr val="dk1"/>
              </a:solidFill>
              <a:highlight>
                <a:schemeClr val="lt1"/>
              </a:highlight>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chemeClr val="dk1"/>
              </a:buClr>
              <a:buSzPts val="1100"/>
              <a:buFont typeface="Arial"/>
              <a:buNone/>
            </a:pPr>
            <a:r>
              <a:rPr b="0" i="0" lang="es-419" sz="2000" u="none" cap="none" strike="noStrike">
                <a:solidFill>
                  <a:schemeClr val="dk1"/>
                </a:solidFill>
                <a:highlight>
                  <a:schemeClr val="lt1"/>
                </a:highlight>
                <a:latin typeface="Helvetica Neue Light"/>
                <a:ea typeface="Helvetica Neue Light"/>
                <a:cs typeface="Helvetica Neue Light"/>
                <a:sym typeface="Helvetica Neue Light"/>
              </a:rPr>
              <a:t>Una promise (promesa en castellano) es un </a:t>
            </a:r>
            <a:r>
              <a:rPr b="1" i="0" lang="es-419" sz="2000" u="none" cap="none" strike="noStrike">
                <a:solidFill>
                  <a:schemeClr val="dk1"/>
                </a:solidFill>
                <a:latin typeface="Helvetica Neue"/>
                <a:ea typeface="Helvetica Neue"/>
                <a:cs typeface="Helvetica Neue"/>
                <a:sym typeface="Helvetica Neue"/>
              </a:rPr>
              <a:t>objeto que permite representar y seguir el ciclo de vida de una tarea/operación (función).</a:t>
            </a:r>
            <a:endParaRPr b="1" i="0" sz="2000" u="none" cap="none" strike="noStrike">
              <a:solidFill>
                <a:schemeClr val="dk1"/>
              </a:solidFill>
              <a:latin typeface="Helvetica Neue"/>
              <a:ea typeface="Helvetica Neue"/>
              <a:cs typeface="Helvetica Neue"/>
              <a:sym typeface="Helvetica Neue"/>
            </a:endParaRPr>
          </a:p>
          <a:p>
            <a:pPr indent="0" lvl="0" marL="0" marR="0" rtl="0" algn="ctr">
              <a:lnSpc>
                <a:spcPct val="115000"/>
              </a:lnSpc>
              <a:spcBef>
                <a:spcPts val="0"/>
              </a:spcBef>
              <a:spcAft>
                <a:spcPts val="0"/>
              </a:spcAft>
              <a:buClr>
                <a:schemeClr val="dk1"/>
              </a:buClr>
              <a:buSzPts val="1100"/>
              <a:buFont typeface="Arial"/>
              <a:buNone/>
            </a:pPr>
            <a:r>
              <a:rPr b="0" i="0" lang="es-419" sz="2000" u="none" cap="none" strike="noStrike">
                <a:solidFill>
                  <a:srgbClr val="000000"/>
                </a:solidFill>
                <a:highlight>
                  <a:srgbClr val="FFFFFF"/>
                </a:highlight>
                <a:latin typeface="Helvetica Neue Light"/>
                <a:ea typeface="Helvetica Neue Light"/>
                <a:cs typeface="Helvetica Neue Light"/>
                <a:sym typeface="Helvetica Neue Light"/>
              </a:rPr>
              <a:t> </a:t>
            </a:r>
            <a:endParaRPr b="0" i="0" sz="2000" u="none" cap="none" strike="noStrike">
              <a:solidFill>
                <a:srgbClr val="000000"/>
              </a:solidFill>
              <a:highlight>
                <a:srgbClr val="FFFFFF"/>
              </a:highlight>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chemeClr val="dk1"/>
              </a:buClr>
              <a:buSzPts val="1100"/>
              <a:buFont typeface="Arial"/>
              <a:buNone/>
            </a:pPr>
            <a:r>
              <a:rPr b="0" i="0" lang="es-419" sz="2000" u="none" cap="none" strike="noStrike">
                <a:solidFill>
                  <a:srgbClr val="000000"/>
                </a:solidFill>
                <a:highlight>
                  <a:srgbClr val="FFFFFF"/>
                </a:highlight>
                <a:latin typeface="Helvetica Neue Light"/>
                <a:ea typeface="Helvetica Neue Light"/>
                <a:cs typeface="Helvetica Neue Light"/>
                <a:sym typeface="Helvetica Neue Light"/>
              </a:rPr>
              <a:t>Estados posibles:</a:t>
            </a:r>
            <a:endParaRPr b="0" i="0" sz="2000" u="none" cap="none" strike="noStrike">
              <a:solidFill>
                <a:srgbClr val="000000"/>
              </a:solidFill>
              <a:highlight>
                <a:srgbClr val="FFFFFF"/>
              </a:highlight>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chemeClr val="dk1"/>
              </a:buClr>
              <a:buSzPts val="1100"/>
              <a:buFont typeface="Arial"/>
              <a:buNone/>
            </a:pPr>
            <a:r>
              <a:rPr b="0" i="0" lang="es-419" sz="2000" u="none" cap="none" strike="noStrike">
                <a:solidFill>
                  <a:srgbClr val="000000"/>
                </a:solidFill>
                <a:highlight>
                  <a:srgbClr val="FFFFFF"/>
                </a:highlight>
                <a:latin typeface="Helvetica Neue Light"/>
                <a:ea typeface="Helvetica Neue Light"/>
                <a:cs typeface="Helvetica Neue Light"/>
                <a:sym typeface="Helvetica Neue Light"/>
              </a:rPr>
              <a:t>PENDING =&gt; (FULLFILLED || REJECTED)</a:t>
            </a:r>
            <a:endParaRPr b="0" i="0" sz="2000" u="none" cap="none" strike="noStrike">
              <a:solidFill>
                <a:srgbClr val="000000"/>
              </a:solidFill>
              <a:highlight>
                <a:srgbClr val="FFFFFF"/>
              </a:highlight>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chemeClr val="dk1"/>
              </a:buClr>
              <a:buSzPts val="1100"/>
              <a:buFont typeface="Arial"/>
              <a:buNone/>
            </a:pPr>
            <a:r>
              <a:rPr b="0" i="0" lang="es-419" sz="1500" u="none" cap="none" strike="noStrike">
                <a:solidFill>
                  <a:srgbClr val="434343"/>
                </a:solidFill>
                <a:highlight>
                  <a:srgbClr val="FFFFFF"/>
                </a:highlight>
                <a:latin typeface="Helvetica Neue Light"/>
                <a:ea typeface="Helvetica Neue Light"/>
                <a:cs typeface="Helvetica Neue Light"/>
                <a:sym typeface="Helvetica Neue Light"/>
              </a:rPr>
              <a:t>PENDIENTE =&gt; (COMPLETADA || RECHAZADA)</a:t>
            </a:r>
            <a:endParaRPr b="0" i="0" sz="1500" u="none" cap="none" strike="noStrike">
              <a:solidFill>
                <a:srgbClr val="434343"/>
              </a:solidFill>
              <a:highlight>
                <a:srgbClr val="FFFFFF"/>
              </a:highlight>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chemeClr val="dk1"/>
              </a:buClr>
              <a:buSzPts val="1100"/>
              <a:buFont typeface="Arial"/>
              <a:buNone/>
            </a:pPr>
            <a:r>
              <a:t/>
            </a:r>
            <a:endParaRPr b="0" i="0" sz="2000" u="none" cap="none" strike="noStrike">
              <a:solidFill>
                <a:schemeClr val="dk1"/>
              </a:solidFill>
              <a:highlight>
                <a:srgbClr val="FFFFFF"/>
              </a:highlight>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2000"/>
              <a:buFont typeface="Arial"/>
              <a:buNone/>
            </a:pPr>
            <a:r>
              <a:t/>
            </a:r>
            <a:endParaRPr b="0" i="0" sz="2000" u="none" cap="none" strike="noStrike">
              <a:solidFill>
                <a:schemeClr val="dk1"/>
              </a:solidFill>
              <a:highlight>
                <a:srgbClr val="FFFFFF"/>
              </a:highlight>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2000"/>
              <a:buFont typeface="Arial"/>
              <a:buNone/>
            </a:pPr>
            <a:r>
              <a:t/>
            </a:r>
            <a:endParaRPr b="0" i="0" sz="2000" u="none" cap="none" strike="noStrike">
              <a:solidFill>
                <a:schemeClr val="dk1"/>
              </a:solidFill>
              <a:highlight>
                <a:srgbClr val="FFFFFF"/>
              </a:highlight>
              <a:latin typeface="Helvetica Neue Light"/>
              <a:ea typeface="Helvetica Neue Light"/>
              <a:cs typeface="Helvetica Neue Light"/>
              <a:sym typeface="Helvetica Neue Light"/>
            </a:endParaRPr>
          </a:p>
        </p:txBody>
      </p:sp>
      <p:pic>
        <p:nvPicPr>
          <p:cNvPr id="179" name="Google Shape;179;p23"/>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180" name="Google Shape;180;p23"/>
          <p:cNvPicPr preferRelativeResize="0"/>
          <p:nvPr/>
        </p:nvPicPr>
        <p:blipFill rotWithShape="1">
          <a:blip r:embed="rId4">
            <a:alphaModFix/>
          </a:blip>
          <a:srcRect b="0" l="0" r="0" t="0"/>
          <a:stretch/>
        </p:blipFill>
        <p:spPr>
          <a:xfrm>
            <a:off x="2575288" y="168500"/>
            <a:ext cx="3993424" cy="16639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24"/>
          <p:cNvSpPr txBox="1"/>
          <p:nvPr/>
        </p:nvSpPr>
        <p:spPr>
          <a:xfrm>
            <a:off x="-58787" y="2910225"/>
            <a:ext cx="9261600" cy="18861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100"/>
              <a:buFont typeface="Arial"/>
              <a:buNone/>
            </a:pPr>
            <a:r>
              <a:rPr b="0" i="0" lang="es-419" sz="2000" u="none" cap="none" strike="noStrike">
                <a:solidFill>
                  <a:srgbClr val="000000"/>
                </a:solidFill>
                <a:highlight>
                  <a:srgbClr val="FFFFFF"/>
                </a:highlight>
                <a:latin typeface="Helvetica Neue Light"/>
                <a:ea typeface="Helvetica Neue Light"/>
                <a:cs typeface="Helvetica Neue Light"/>
                <a:sym typeface="Helvetica Neue Light"/>
              </a:rPr>
              <a:t>En contra de lo que se suele pensar, la sincronicidad o asincronicidad de una promise depende de qué tarea le demos.</a:t>
            </a:r>
            <a:endParaRPr b="0" i="0" sz="2000" u="none" cap="none" strike="noStrike">
              <a:solidFill>
                <a:schemeClr val="dk1"/>
              </a:solidFill>
              <a:highlight>
                <a:srgbClr val="FFFFFF"/>
              </a:highlight>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chemeClr val="dk1"/>
              </a:buClr>
              <a:buSzPts val="1100"/>
              <a:buFont typeface="Arial"/>
              <a:buNone/>
            </a:pPr>
            <a:r>
              <a:t/>
            </a:r>
            <a:endParaRPr b="0" i="0" sz="300" u="none" cap="none" strike="noStrike">
              <a:solidFill>
                <a:schemeClr val="dk1"/>
              </a:solidFill>
              <a:highlight>
                <a:srgbClr val="FFFFFF"/>
              </a:highlight>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chemeClr val="dk1"/>
              </a:buClr>
              <a:buSzPts val="1100"/>
              <a:buFont typeface="Arial"/>
              <a:buNone/>
            </a:pPr>
            <a:r>
              <a:t/>
            </a:r>
            <a:endParaRPr b="0" i="0" sz="700" u="none" cap="none" strike="noStrike">
              <a:solidFill>
                <a:schemeClr val="dk1"/>
              </a:solidFill>
              <a:highlight>
                <a:srgbClr val="FFFFFF"/>
              </a:highlight>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chemeClr val="dk1"/>
              </a:buClr>
              <a:buSzPts val="1100"/>
              <a:buFont typeface="Arial"/>
              <a:buNone/>
            </a:pPr>
            <a:r>
              <a:rPr b="0" i="0" lang="es-419" sz="2000" u="none" cap="none" strike="noStrike">
                <a:solidFill>
                  <a:schemeClr val="dk1"/>
                </a:solidFill>
                <a:highlight>
                  <a:srgbClr val="FFFFFF"/>
                </a:highlight>
                <a:latin typeface="Helvetica Neue Light"/>
                <a:ea typeface="Helvetica Neue Light"/>
                <a:cs typeface="Helvetica Neue Light"/>
                <a:sym typeface="Helvetica Neue Light"/>
              </a:rPr>
              <a:t>Por defecto y diseño,</a:t>
            </a:r>
            <a:br>
              <a:rPr b="0" i="0" lang="es-419" sz="2000" u="none" cap="none" strike="noStrike">
                <a:solidFill>
                  <a:schemeClr val="dk1"/>
                </a:solidFill>
                <a:highlight>
                  <a:srgbClr val="FFFFFF"/>
                </a:highlight>
                <a:latin typeface="Helvetica Neue Light"/>
                <a:ea typeface="Helvetica Neue Light"/>
                <a:cs typeface="Helvetica Neue Light"/>
                <a:sym typeface="Helvetica Neue Light"/>
              </a:rPr>
            </a:br>
            <a:r>
              <a:rPr b="1" i="0" lang="es-419" sz="2000" u="none" cap="none" strike="noStrike">
                <a:solidFill>
                  <a:schemeClr val="dk1"/>
                </a:solidFill>
                <a:latin typeface="Helvetica Neue"/>
                <a:ea typeface="Helvetica Neue"/>
                <a:cs typeface="Helvetica Neue"/>
                <a:sym typeface="Helvetica Neue"/>
              </a:rPr>
              <a:t>lo único que ocurre de manera asincrónica es la entrega del resultado.</a:t>
            </a:r>
            <a:endParaRPr b="1" i="0" sz="2000" u="none" cap="none" strike="noStrike">
              <a:solidFill>
                <a:schemeClr val="dk1"/>
              </a:solidFill>
              <a:latin typeface="Helvetica Neue"/>
              <a:ea typeface="Helvetica Neue"/>
              <a:cs typeface="Helvetica Neue"/>
              <a:sym typeface="Helvetica Neue"/>
            </a:endParaRPr>
          </a:p>
        </p:txBody>
      </p:sp>
      <p:pic>
        <p:nvPicPr>
          <p:cNvPr id="186" name="Google Shape;186;p24"/>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187" name="Google Shape;187;p24"/>
          <p:cNvPicPr preferRelativeResize="0"/>
          <p:nvPr/>
        </p:nvPicPr>
        <p:blipFill rotWithShape="1">
          <a:blip r:embed="rId4">
            <a:alphaModFix/>
          </a:blip>
          <a:srcRect b="0" l="0" r="0" t="0"/>
          <a:stretch/>
        </p:blipFill>
        <p:spPr>
          <a:xfrm>
            <a:off x="2456500" y="820350"/>
            <a:ext cx="4230977" cy="2200300"/>
          </a:xfrm>
          <a:prstGeom prst="rect">
            <a:avLst/>
          </a:prstGeom>
          <a:noFill/>
          <a:ln>
            <a:noFill/>
          </a:ln>
        </p:spPr>
      </p:pic>
      <p:sp>
        <p:nvSpPr>
          <p:cNvPr id="188" name="Google Shape;188;p24"/>
          <p:cNvSpPr txBox="1"/>
          <p:nvPr/>
        </p:nvSpPr>
        <p:spPr>
          <a:xfrm>
            <a:off x="2170650" y="0"/>
            <a:ext cx="48027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s-419" sz="3600">
                <a:solidFill>
                  <a:schemeClr val="dk1"/>
                </a:solidFill>
                <a:latin typeface="Anton"/>
                <a:ea typeface="Anton"/>
                <a:cs typeface="Anton"/>
                <a:sym typeface="Anton"/>
              </a:rPr>
              <a:t>PROMISE</a:t>
            </a:r>
            <a:endParaRPr i="1" sz="3600">
              <a:solidFill>
                <a:schemeClr val="dk1"/>
              </a:solidFill>
              <a:latin typeface="Anton"/>
              <a:ea typeface="Anton"/>
              <a:cs typeface="Anton"/>
              <a:sym typeface="Anton"/>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FF00"/>
            </a:gs>
            <a:gs pos="100000">
              <a:srgbClr val="3CEFAB"/>
            </a:gs>
          </a:gsLst>
          <a:lin ang="10800025" scaled="0"/>
        </a:gradFill>
      </p:bgPr>
    </p:bg>
    <p:spTree>
      <p:nvGrpSpPr>
        <p:cNvPr id="192" name="Shape 192"/>
        <p:cNvGrpSpPr/>
        <p:nvPr/>
      </p:nvGrpSpPr>
      <p:grpSpPr>
        <a:xfrm>
          <a:off x="0" y="0"/>
          <a:ext cx="0" cy="0"/>
          <a:chOff x="0" y="0"/>
          <a:chExt cx="0" cy="0"/>
        </a:xfrm>
      </p:grpSpPr>
      <p:sp>
        <p:nvSpPr>
          <p:cNvPr id="193" name="Google Shape;193;p25"/>
          <p:cNvSpPr txBox="1"/>
          <p:nvPr/>
        </p:nvSpPr>
        <p:spPr>
          <a:xfrm>
            <a:off x="2187450" y="1458125"/>
            <a:ext cx="47691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419" sz="3600" u="none" cap="none" strike="noStrike">
                <a:solidFill>
                  <a:srgbClr val="000000"/>
                </a:solidFill>
                <a:latin typeface="Anton"/>
                <a:ea typeface="Anton"/>
                <a:cs typeface="Anton"/>
                <a:sym typeface="Anton"/>
              </a:rPr>
              <a:t>VAMOS AL CÓDIGO</a:t>
            </a:r>
            <a:endParaRPr b="0" i="1" sz="3600" u="none" cap="none" strike="noStrike">
              <a:solidFill>
                <a:srgbClr val="000000"/>
              </a:solidFill>
              <a:latin typeface="Anton"/>
              <a:ea typeface="Anton"/>
              <a:cs typeface="Anton"/>
              <a:sym typeface="Anton"/>
            </a:endParaRPr>
          </a:p>
        </p:txBody>
      </p:sp>
      <p:pic>
        <p:nvPicPr>
          <p:cNvPr id="194" name="Google Shape;194;p25"/>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195" name="Google Shape;195;p25"/>
          <p:cNvPicPr preferRelativeResize="0"/>
          <p:nvPr/>
        </p:nvPicPr>
        <p:blipFill rotWithShape="1">
          <a:blip r:embed="rId4">
            <a:alphaModFix/>
          </a:blip>
          <a:srcRect b="0" l="0" r="0" t="0"/>
          <a:stretch/>
        </p:blipFill>
        <p:spPr>
          <a:xfrm>
            <a:off x="3390678" y="2356975"/>
            <a:ext cx="2362650" cy="13284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26"/>
          <p:cNvSpPr txBox="1"/>
          <p:nvPr/>
        </p:nvSpPr>
        <p:spPr>
          <a:xfrm>
            <a:off x="1842450" y="861625"/>
            <a:ext cx="5459100" cy="3661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s-419" sz="2000">
                <a:highlight>
                  <a:srgbClr val="FFFFFF"/>
                </a:highlight>
                <a:latin typeface="Helvetica Neue Light"/>
                <a:ea typeface="Helvetica Neue Light"/>
                <a:cs typeface="Helvetica Neue Light"/>
                <a:sym typeface="Helvetica Neue Light"/>
              </a:rPr>
              <a:t>Se </a:t>
            </a:r>
            <a:r>
              <a:rPr b="1" lang="es-419" sz="2000">
                <a:highlight>
                  <a:srgbClr val="FFFFFF"/>
                </a:highlight>
                <a:latin typeface="Helvetica Neue"/>
                <a:ea typeface="Helvetica Neue"/>
                <a:cs typeface="Helvetica Neue"/>
                <a:sym typeface="Helvetica Neue"/>
              </a:rPr>
              <a:t>construye </a:t>
            </a:r>
            <a:r>
              <a:rPr lang="es-419" sz="2000">
                <a:highlight>
                  <a:srgbClr val="FFFFFF"/>
                </a:highlight>
                <a:latin typeface="Helvetica Neue Light"/>
                <a:ea typeface="Helvetica Neue Light"/>
                <a:cs typeface="Helvetica Neue Light"/>
                <a:sym typeface="Helvetica Neue Light"/>
              </a:rPr>
              <a:t>de la siguiente manera:</a:t>
            </a:r>
            <a:endParaRPr sz="2000">
              <a:highlight>
                <a:srgbClr val="FFFFFF"/>
              </a:highlight>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Clr>
                <a:schemeClr val="dk1"/>
              </a:buClr>
              <a:buSzPts val="1100"/>
              <a:buFont typeface="Arial"/>
              <a:buNone/>
            </a:pPr>
            <a:r>
              <a:t/>
            </a:r>
            <a:endParaRPr sz="2000">
              <a:highlight>
                <a:srgbClr val="FFFFFF"/>
              </a:highlight>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Clr>
                <a:schemeClr val="dk1"/>
              </a:buClr>
              <a:buSzPts val="1100"/>
              <a:buFont typeface="Arial"/>
              <a:buNone/>
            </a:pPr>
            <a:r>
              <a:t/>
            </a:r>
            <a:endParaRPr sz="2000">
              <a:highlight>
                <a:srgbClr val="FFFFFF"/>
              </a:highlight>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Clr>
                <a:schemeClr val="dk1"/>
              </a:buClr>
              <a:buSzPts val="1100"/>
              <a:buFont typeface="Arial"/>
              <a:buNone/>
            </a:pPr>
            <a:r>
              <a:t/>
            </a:r>
            <a:endParaRPr sz="2000">
              <a:highlight>
                <a:srgbClr val="FFFFFF"/>
              </a:highlight>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Clr>
                <a:schemeClr val="dk1"/>
              </a:buClr>
              <a:buSzPts val="1100"/>
              <a:buFont typeface="Arial"/>
              <a:buNone/>
            </a:pPr>
            <a:r>
              <a:t/>
            </a:r>
            <a:endParaRPr sz="2000">
              <a:highlight>
                <a:srgbClr val="FFFFFF"/>
              </a:highlight>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Clr>
                <a:schemeClr val="dk1"/>
              </a:buClr>
              <a:buSzPts val="1100"/>
              <a:buFont typeface="Arial"/>
              <a:buNone/>
            </a:pPr>
            <a:r>
              <a:t/>
            </a:r>
            <a:endParaRPr sz="2000">
              <a:highlight>
                <a:srgbClr val="FFFFFF"/>
              </a:highlight>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Clr>
                <a:schemeClr val="dk1"/>
              </a:buClr>
              <a:buSzPts val="1100"/>
              <a:buFont typeface="Arial"/>
              <a:buNone/>
            </a:pPr>
            <a:r>
              <a:t/>
            </a:r>
            <a:endParaRPr sz="2000">
              <a:highlight>
                <a:srgbClr val="FFFFFF"/>
              </a:highlight>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Clr>
                <a:schemeClr val="dk1"/>
              </a:buClr>
              <a:buSzPts val="1100"/>
              <a:buFont typeface="Arial"/>
              <a:buNone/>
            </a:pPr>
            <a:r>
              <a:t/>
            </a:r>
            <a:endParaRPr sz="2000">
              <a:highlight>
                <a:srgbClr val="FFFFFF"/>
              </a:highlight>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Clr>
                <a:schemeClr val="dk1"/>
              </a:buClr>
              <a:buSzPts val="1100"/>
              <a:buFont typeface="Arial"/>
              <a:buNone/>
            </a:pPr>
            <a:br>
              <a:rPr lang="es-419" sz="2000">
                <a:highlight>
                  <a:srgbClr val="FFFFFF"/>
                </a:highlight>
                <a:latin typeface="Helvetica Neue Light"/>
                <a:ea typeface="Helvetica Neue Light"/>
                <a:cs typeface="Helvetica Neue Light"/>
                <a:sym typeface="Helvetica Neue Light"/>
              </a:rPr>
            </a:br>
            <a:r>
              <a:rPr i="1" lang="es-419" sz="1700">
                <a:highlight>
                  <a:srgbClr val="FFFFFF"/>
                </a:highlight>
                <a:latin typeface="Helvetica Neue Light"/>
                <a:ea typeface="Helvetica Neue Light"/>
                <a:cs typeface="Helvetica Neue Light"/>
                <a:sym typeface="Helvetica Neue Light"/>
              </a:rPr>
              <a:t>Ejemplo de una promise que es siempre completada.</a:t>
            </a:r>
            <a:endParaRPr i="1" sz="1700">
              <a:highlight>
                <a:srgbClr val="FFFFFF"/>
              </a:highlight>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Clr>
                <a:schemeClr val="dk1"/>
              </a:buClr>
              <a:buSzPts val="1100"/>
              <a:buFont typeface="Arial"/>
              <a:buNone/>
            </a:pPr>
            <a:r>
              <a:t/>
            </a:r>
            <a:endParaRPr sz="2000">
              <a:solidFill>
                <a:schemeClr val="dk1"/>
              </a:solidFill>
              <a:highlight>
                <a:srgbClr val="FFFFFF"/>
              </a:highlight>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Clr>
                <a:schemeClr val="dk1"/>
              </a:buClr>
              <a:buSzPts val="1100"/>
              <a:buFont typeface="Arial"/>
              <a:buNone/>
            </a:pPr>
            <a:r>
              <a:t/>
            </a:r>
            <a:endParaRPr sz="2000">
              <a:solidFill>
                <a:schemeClr val="dk1"/>
              </a:solidFill>
              <a:highlight>
                <a:srgbClr val="FFFFFF"/>
              </a:highlight>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Clr>
                <a:schemeClr val="dk1"/>
              </a:buClr>
              <a:buSzPts val="1100"/>
              <a:buFont typeface="Arial"/>
              <a:buNone/>
            </a:pPr>
            <a:r>
              <a:t/>
            </a:r>
            <a:endParaRPr sz="2000">
              <a:solidFill>
                <a:schemeClr val="dk1"/>
              </a:solidFill>
              <a:highlight>
                <a:srgbClr val="FFFFFF"/>
              </a:highlight>
              <a:latin typeface="Helvetica Neue Light"/>
              <a:ea typeface="Helvetica Neue Light"/>
              <a:cs typeface="Helvetica Neue Light"/>
              <a:sym typeface="Helvetica Neue Light"/>
            </a:endParaRPr>
          </a:p>
        </p:txBody>
      </p:sp>
      <p:pic>
        <p:nvPicPr>
          <p:cNvPr id="201" name="Google Shape;201;p26"/>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202" name="Google Shape;202;p26"/>
          <p:cNvPicPr preferRelativeResize="0"/>
          <p:nvPr/>
        </p:nvPicPr>
        <p:blipFill>
          <a:blip r:embed="rId4">
            <a:alphaModFix/>
          </a:blip>
          <a:stretch>
            <a:fillRect/>
          </a:stretch>
        </p:blipFill>
        <p:spPr>
          <a:xfrm>
            <a:off x="1461713" y="1500926"/>
            <a:ext cx="6220574" cy="23832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27"/>
          <p:cNvSpPr txBox="1"/>
          <p:nvPr/>
        </p:nvSpPr>
        <p:spPr>
          <a:xfrm>
            <a:off x="1744726" y="740850"/>
            <a:ext cx="5592000" cy="3661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s-419" sz="2000">
                <a:highlight>
                  <a:srgbClr val="FFFFFF"/>
                </a:highlight>
                <a:latin typeface="Helvetica Neue Light"/>
                <a:ea typeface="Helvetica Neue Light"/>
                <a:cs typeface="Helvetica Neue Light"/>
                <a:sym typeface="Helvetica Neue Light"/>
              </a:rPr>
              <a:t>Si hay un </a:t>
            </a:r>
            <a:r>
              <a:rPr b="1" lang="es-419" sz="2000">
                <a:highlight>
                  <a:srgbClr val="FFFFFF"/>
                </a:highlight>
                <a:latin typeface="Helvetica Neue"/>
                <a:ea typeface="Helvetica Neue"/>
                <a:cs typeface="Helvetica Neue"/>
                <a:sym typeface="Helvetica Neue"/>
              </a:rPr>
              <a:t>rechazo, </a:t>
            </a:r>
            <a:r>
              <a:rPr lang="es-419" sz="2000">
                <a:highlight>
                  <a:srgbClr val="FFFFFF"/>
                </a:highlight>
                <a:latin typeface="Helvetica Neue Light"/>
                <a:ea typeface="Helvetica Neue Light"/>
                <a:cs typeface="Helvetica Neue Light"/>
                <a:sym typeface="Helvetica Neue Light"/>
              </a:rPr>
              <a:t>se captura de esta manera:</a:t>
            </a:r>
            <a:endParaRPr sz="2000">
              <a:highlight>
                <a:srgbClr val="FFFFFF"/>
              </a:highlight>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Clr>
                <a:schemeClr val="dk1"/>
              </a:buClr>
              <a:buSzPts val="1100"/>
              <a:buFont typeface="Arial"/>
              <a:buNone/>
            </a:pPr>
            <a:r>
              <a:t/>
            </a:r>
            <a:endParaRPr sz="2000">
              <a:highlight>
                <a:srgbClr val="FFFFFF"/>
              </a:highlight>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Clr>
                <a:schemeClr val="dk1"/>
              </a:buClr>
              <a:buSzPts val="1100"/>
              <a:buFont typeface="Arial"/>
              <a:buNone/>
            </a:pPr>
            <a:r>
              <a:t/>
            </a:r>
            <a:endParaRPr sz="2000">
              <a:highlight>
                <a:srgbClr val="FFFFFF"/>
              </a:highlight>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Clr>
                <a:schemeClr val="dk1"/>
              </a:buClr>
              <a:buSzPts val="1100"/>
              <a:buFont typeface="Arial"/>
              <a:buNone/>
            </a:pPr>
            <a:r>
              <a:t/>
            </a:r>
            <a:endParaRPr sz="2000">
              <a:highlight>
                <a:srgbClr val="FFFFFF"/>
              </a:highlight>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Clr>
                <a:schemeClr val="dk1"/>
              </a:buClr>
              <a:buSzPts val="1100"/>
              <a:buFont typeface="Arial"/>
              <a:buNone/>
            </a:pPr>
            <a:r>
              <a:t/>
            </a:r>
            <a:endParaRPr sz="2000">
              <a:highlight>
                <a:srgbClr val="FFFFFF"/>
              </a:highlight>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Clr>
                <a:schemeClr val="dk1"/>
              </a:buClr>
              <a:buSzPts val="1100"/>
              <a:buFont typeface="Arial"/>
              <a:buNone/>
            </a:pPr>
            <a:r>
              <a:t/>
            </a:r>
            <a:endParaRPr sz="2000">
              <a:highlight>
                <a:srgbClr val="FFFFFF"/>
              </a:highlight>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Clr>
                <a:schemeClr val="dk1"/>
              </a:buClr>
              <a:buSzPts val="1100"/>
              <a:buFont typeface="Arial"/>
              <a:buNone/>
            </a:pPr>
            <a:r>
              <a:t/>
            </a:r>
            <a:endParaRPr sz="2000">
              <a:highlight>
                <a:srgbClr val="FFFFFF"/>
              </a:highlight>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Clr>
                <a:schemeClr val="dk1"/>
              </a:buClr>
              <a:buSzPts val="1100"/>
              <a:buFont typeface="Arial"/>
              <a:buNone/>
            </a:pPr>
            <a:r>
              <a:t/>
            </a:r>
            <a:endParaRPr sz="2000">
              <a:highlight>
                <a:srgbClr val="FFFFFF"/>
              </a:highlight>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Clr>
                <a:schemeClr val="dk1"/>
              </a:buClr>
              <a:buSzPts val="1100"/>
              <a:buFont typeface="Arial"/>
              <a:buNone/>
            </a:pPr>
            <a:br>
              <a:rPr lang="es-419" sz="2000">
                <a:highlight>
                  <a:srgbClr val="FFFFFF"/>
                </a:highlight>
                <a:latin typeface="Helvetica Neue Light"/>
                <a:ea typeface="Helvetica Neue Light"/>
                <a:cs typeface="Helvetica Neue Light"/>
                <a:sym typeface="Helvetica Neue Light"/>
              </a:rPr>
            </a:br>
            <a:r>
              <a:rPr i="1" lang="es-419" sz="1700">
                <a:highlight>
                  <a:srgbClr val="FFFFFF"/>
                </a:highlight>
                <a:latin typeface="Helvetica Neue Light"/>
                <a:ea typeface="Helvetica Neue Light"/>
                <a:cs typeface="Helvetica Neue Light"/>
                <a:sym typeface="Helvetica Neue Light"/>
              </a:rPr>
              <a:t>Ejemplo de una promise que es siempre rechazada.</a:t>
            </a:r>
            <a:endParaRPr i="1" sz="1700">
              <a:highlight>
                <a:srgbClr val="FFFFFF"/>
              </a:highlight>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Clr>
                <a:schemeClr val="dk1"/>
              </a:buClr>
              <a:buSzPts val="1100"/>
              <a:buFont typeface="Arial"/>
              <a:buNone/>
            </a:pPr>
            <a:r>
              <a:t/>
            </a:r>
            <a:endParaRPr sz="2000">
              <a:solidFill>
                <a:schemeClr val="dk1"/>
              </a:solidFill>
              <a:highlight>
                <a:srgbClr val="FFFFFF"/>
              </a:highlight>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Clr>
                <a:schemeClr val="dk1"/>
              </a:buClr>
              <a:buSzPts val="1100"/>
              <a:buFont typeface="Arial"/>
              <a:buNone/>
            </a:pPr>
            <a:r>
              <a:t/>
            </a:r>
            <a:endParaRPr sz="2000">
              <a:solidFill>
                <a:schemeClr val="dk1"/>
              </a:solidFill>
              <a:highlight>
                <a:srgbClr val="FFFFFF"/>
              </a:highlight>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Clr>
                <a:schemeClr val="dk1"/>
              </a:buClr>
              <a:buSzPts val="1100"/>
              <a:buFont typeface="Arial"/>
              <a:buNone/>
            </a:pPr>
            <a:r>
              <a:t/>
            </a:r>
            <a:endParaRPr sz="2000">
              <a:solidFill>
                <a:schemeClr val="dk1"/>
              </a:solidFill>
              <a:highlight>
                <a:srgbClr val="FFFFFF"/>
              </a:highlight>
              <a:latin typeface="Helvetica Neue Light"/>
              <a:ea typeface="Helvetica Neue Light"/>
              <a:cs typeface="Helvetica Neue Light"/>
              <a:sym typeface="Helvetica Neue Light"/>
            </a:endParaRPr>
          </a:p>
        </p:txBody>
      </p:sp>
      <p:pic>
        <p:nvPicPr>
          <p:cNvPr id="208" name="Google Shape;208;p27"/>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209" name="Google Shape;209;p27"/>
          <p:cNvPicPr preferRelativeResize="0"/>
          <p:nvPr/>
        </p:nvPicPr>
        <p:blipFill>
          <a:blip r:embed="rId4">
            <a:alphaModFix/>
          </a:blip>
          <a:stretch>
            <a:fillRect/>
          </a:stretch>
        </p:blipFill>
        <p:spPr>
          <a:xfrm>
            <a:off x="1393100" y="1409900"/>
            <a:ext cx="6295227" cy="23237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28"/>
          <p:cNvSpPr txBox="1"/>
          <p:nvPr/>
        </p:nvSpPr>
        <p:spPr>
          <a:xfrm>
            <a:off x="2040300" y="740850"/>
            <a:ext cx="5063400" cy="3661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s-419" sz="2000">
                <a:highlight>
                  <a:srgbClr val="FFFFFF"/>
                </a:highlight>
                <a:latin typeface="Helvetica Neue Light"/>
                <a:ea typeface="Helvetica Neue Light"/>
                <a:cs typeface="Helvetica Neue Light"/>
                <a:sym typeface="Helvetica Neue Light"/>
              </a:rPr>
              <a:t>De ocurrir un </a:t>
            </a:r>
            <a:r>
              <a:rPr b="1" lang="es-419" sz="2000">
                <a:highlight>
                  <a:srgbClr val="FFFFFF"/>
                </a:highlight>
                <a:latin typeface="Helvetica Neue"/>
                <a:ea typeface="Helvetica Neue"/>
                <a:cs typeface="Helvetica Neue"/>
                <a:sym typeface="Helvetica Neue"/>
              </a:rPr>
              <a:t>error:</a:t>
            </a:r>
            <a:endParaRPr b="1" sz="2000">
              <a:highlight>
                <a:srgbClr val="FFFFFF"/>
              </a:highlight>
              <a:latin typeface="Helvetica Neue"/>
              <a:ea typeface="Helvetica Neue"/>
              <a:cs typeface="Helvetica Neue"/>
              <a:sym typeface="Helvetica Neue"/>
            </a:endParaRPr>
          </a:p>
          <a:p>
            <a:pPr indent="0" lvl="0" marL="0" rtl="0" algn="ctr">
              <a:lnSpc>
                <a:spcPct val="115000"/>
              </a:lnSpc>
              <a:spcBef>
                <a:spcPts val="0"/>
              </a:spcBef>
              <a:spcAft>
                <a:spcPts val="0"/>
              </a:spcAft>
              <a:buClr>
                <a:schemeClr val="dk1"/>
              </a:buClr>
              <a:buSzPts val="1100"/>
              <a:buFont typeface="Arial"/>
              <a:buNone/>
            </a:pPr>
            <a:r>
              <a:t/>
            </a:r>
            <a:endParaRPr sz="2000">
              <a:highlight>
                <a:srgbClr val="FFFFFF"/>
              </a:highlight>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Clr>
                <a:schemeClr val="dk1"/>
              </a:buClr>
              <a:buSzPts val="1100"/>
              <a:buFont typeface="Arial"/>
              <a:buNone/>
            </a:pPr>
            <a:r>
              <a:t/>
            </a:r>
            <a:endParaRPr sz="2000">
              <a:highlight>
                <a:srgbClr val="FFFFFF"/>
              </a:highlight>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Clr>
                <a:schemeClr val="dk1"/>
              </a:buClr>
              <a:buSzPts val="1100"/>
              <a:buFont typeface="Arial"/>
              <a:buNone/>
            </a:pPr>
            <a:r>
              <a:t/>
            </a:r>
            <a:endParaRPr sz="2000">
              <a:highlight>
                <a:srgbClr val="FFFFFF"/>
              </a:highlight>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Clr>
                <a:schemeClr val="dk1"/>
              </a:buClr>
              <a:buSzPts val="1100"/>
              <a:buFont typeface="Arial"/>
              <a:buNone/>
            </a:pPr>
            <a:r>
              <a:t/>
            </a:r>
            <a:endParaRPr sz="2000">
              <a:highlight>
                <a:srgbClr val="FFFFFF"/>
              </a:highlight>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Clr>
                <a:schemeClr val="dk1"/>
              </a:buClr>
              <a:buSzPts val="1100"/>
              <a:buFont typeface="Arial"/>
              <a:buNone/>
            </a:pPr>
            <a:r>
              <a:t/>
            </a:r>
            <a:endParaRPr sz="2000">
              <a:highlight>
                <a:srgbClr val="FFFFFF"/>
              </a:highlight>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Clr>
                <a:schemeClr val="dk1"/>
              </a:buClr>
              <a:buSzPts val="1100"/>
              <a:buFont typeface="Arial"/>
              <a:buNone/>
            </a:pPr>
            <a:r>
              <a:t/>
            </a:r>
            <a:endParaRPr sz="2000">
              <a:highlight>
                <a:srgbClr val="FFFFFF"/>
              </a:highlight>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Clr>
                <a:schemeClr val="dk1"/>
              </a:buClr>
              <a:buSzPts val="1100"/>
              <a:buFont typeface="Arial"/>
              <a:buNone/>
            </a:pPr>
            <a:r>
              <a:t/>
            </a:r>
            <a:endParaRPr sz="2000">
              <a:highlight>
                <a:srgbClr val="FFFFFF"/>
              </a:highlight>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Clr>
                <a:schemeClr val="dk1"/>
              </a:buClr>
              <a:buSzPts val="1100"/>
              <a:buFont typeface="Arial"/>
              <a:buNone/>
            </a:pPr>
            <a:br>
              <a:rPr lang="es-419" sz="2000">
                <a:highlight>
                  <a:srgbClr val="FFFFFF"/>
                </a:highlight>
                <a:latin typeface="Helvetica Neue Light"/>
                <a:ea typeface="Helvetica Neue Light"/>
                <a:cs typeface="Helvetica Neue Light"/>
                <a:sym typeface="Helvetica Neue Light"/>
              </a:rPr>
            </a:br>
            <a:r>
              <a:rPr i="1" lang="es-419" sz="1700">
                <a:highlight>
                  <a:srgbClr val="FFFFFF"/>
                </a:highlight>
                <a:latin typeface="Helvetica Neue Light"/>
                <a:ea typeface="Helvetica Neue Light"/>
                <a:cs typeface="Helvetica Neue Light"/>
                <a:sym typeface="Helvetica Neue Light"/>
              </a:rPr>
              <a:t>Ejemplo de una promise que es siempre rechazada.</a:t>
            </a:r>
            <a:endParaRPr i="1" sz="1700">
              <a:highlight>
                <a:srgbClr val="FFFFFF"/>
              </a:highlight>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Clr>
                <a:schemeClr val="dk1"/>
              </a:buClr>
              <a:buSzPts val="1100"/>
              <a:buFont typeface="Arial"/>
              <a:buNone/>
            </a:pPr>
            <a:r>
              <a:t/>
            </a:r>
            <a:endParaRPr sz="2000">
              <a:solidFill>
                <a:schemeClr val="dk1"/>
              </a:solidFill>
              <a:highlight>
                <a:srgbClr val="FFFFFF"/>
              </a:highlight>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Clr>
                <a:schemeClr val="dk1"/>
              </a:buClr>
              <a:buSzPts val="1100"/>
              <a:buFont typeface="Arial"/>
              <a:buNone/>
            </a:pPr>
            <a:r>
              <a:t/>
            </a:r>
            <a:endParaRPr sz="2000">
              <a:solidFill>
                <a:schemeClr val="dk1"/>
              </a:solidFill>
              <a:highlight>
                <a:srgbClr val="FFFFFF"/>
              </a:highlight>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Clr>
                <a:schemeClr val="dk1"/>
              </a:buClr>
              <a:buSzPts val="1100"/>
              <a:buFont typeface="Arial"/>
              <a:buNone/>
            </a:pPr>
            <a:r>
              <a:t/>
            </a:r>
            <a:endParaRPr sz="2000">
              <a:solidFill>
                <a:schemeClr val="dk1"/>
              </a:solidFill>
              <a:highlight>
                <a:srgbClr val="FFFFFF"/>
              </a:highlight>
              <a:latin typeface="Helvetica Neue Light"/>
              <a:ea typeface="Helvetica Neue Light"/>
              <a:cs typeface="Helvetica Neue Light"/>
              <a:sym typeface="Helvetica Neue Light"/>
            </a:endParaRPr>
          </a:p>
        </p:txBody>
      </p:sp>
      <p:pic>
        <p:nvPicPr>
          <p:cNvPr id="215" name="Google Shape;215;p28"/>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216" name="Google Shape;216;p28"/>
          <p:cNvPicPr preferRelativeResize="0"/>
          <p:nvPr/>
        </p:nvPicPr>
        <p:blipFill>
          <a:blip r:embed="rId4">
            <a:alphaModFix/>
          </a:blip>
          <a:stretch>
            <a:fillRect/>
          </a:stretch>
        </p:blipFill>
        <p:spPr>
          <a:xfrm>
            <a:off x="1424375" y="1409900"/>
            <a:ext cx="6295227" cy="23237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29"/>
          <p:cNvSpPr txBox="1"/>
          <p:nvPr/>
        </p:nvSpPr>
        <p:spPr>
          <a:xfrm>
            <a:off x="1879150" y="641600"/>
            <a:ext cx="5063400" cy="3968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s-419" sz="2000">
                <a:highlight>
                  <a:srgbClr val="FFFFFF"/>
                </a:highlight>
                <a:latin typeface="Helvetica Neue Light"/>
                <a:ea typeface="Helvetica Neue Light"/>
                <a:cs typeface="Helvetica Neue Light"/>
                <a:sym typeface="Helvetica Neue Light"/>
              </a:rPr>
              <a:t>Si </a:t>
            </a:r>
            <a:r>
              <a:rPr b="1" lang="es-419" sz="2000">
                <a:highlight>
                  <a:srgbClr val="FFFFFF"/>
                </a:highlight>
                <a:latin typeface="Helvetica Neue"/>
                <a:ea typeface="Helvetica Neue"/>
                <a:cs typeface="Helvetica Neue"/>
                <a:sym typeface="Helvetica Neue"/>
              </a:rPr>
              <a:t>fallamos en el callback</a:t>
            </a:r>
            <a:r>
              <a:rPr lang="es-419" sz="2000">
                <a:highlight>
                  <a:srgbClr val="FFFFFF"/>
                </a:highlight>
                <a:latin typeface="Helvetica Neue Light"/>
                <a:ea typeface="Helvetica Neue Light"/>
                <a:cs typeface="Helvetica Neue Light"/>
                <a:sym typeface="Helvetica Neue Light"/>
              </a:rPr>
              <a:t> del resultado:</a:t>
            </a:r>
            <a:endParaRPr sz="2000">
              <a:highlight>
                <a:srgbClr val="FFFFFF"/>
              </a:highlight>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Clr>
                <a:schemeClr val="dk1"/>
              </a:buClr>
              <a:buSzPts val="1100"/>
              <a:buFont typeface="Arial"/>
              <a:buNone/>
            </a:pPr>
            <a:r>
              <a:t/>
            </a:r>
            <a:endParaRPr sz="2000">
              <a:highlight>
                <a:srgbClr val="FFFFFF"/>
              </a:highlight>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Clr>
                <a:schemeClr val="dk1"/>
              </a:buClr>
              <a:buSzPts val="1100"/>
              <a:buFont typeface="Arial"/>
              <a:buNone/>
            </a:pPr>
            <a:r>
              <a:t/>
            </a:r>
            <a:endParaRPr sz="2000">
              <a:highlight>
                <a:srgbClr val="FFFFFF"/>
              </a:highlight>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Clr>
                <a:schemeClr val="dk1"/>
              </a:buClr>
              <a:buSzPts val="1100"/>
              <a:buFont typeface="Arial"/>
              <a:buNone/>
            </a:pPr>
            <a:r>
              <a:t/>
            </a:r>
            <a:endParaRPr sz="2000">
              <a:highlight>
                <a:srgbClr val="FFFFFF"/>
              </a:highlight>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Clr>
                <a:schemeClr val="dk1"/>
              </a:buClr>
              <a:buSzPts val="1100"/>
              <a:buFont typeface="Arial"/>
              <a:buNone/>
            </a:pPr>
            <a:r>
              <a:t/>
            </a:r>
            <a:endParaRPr sz="2000">
              <a:highlight>
                <a:srgbClr val="FFFFFF"/>
              </a:highlight>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Clr>
                <a:schemeClr val="dk1"/>
              </a:buClr>
              <a:buSzPts val="1100"/>
              <a:buFont typeface="Arial"/>
              <a:buNone/>
            </a:pPr>
            <a:r>
              <a:t/>
            </a:r>
            <a:endParaRPr sz="2000">
              <a:highlight>
                <a:srgbClr val="FFFFFF"/>
              </a:highlight>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Clr>
                <a:schemeClr val="dk1"/>
              </a:buClr>
              <a:buSzPts val="1100"/>
              <a:buFont typeface="Arial"/>
              <a:buNone/>
            </a:pPr>
            <a:r>
              <a:t/>
            </a:r>
            <a:endParaRPr sz="2000">
              <a:highlight>
                <a:srgbClr val="FFFFFF"/>
              </a:highlight>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Clr>
                <a:schemeClr val="dk1"/>
              </a:buClr>
              <a:buSzPts val="1100"/>
              <a:buFont typeface="Arial"/>
              <a:buNone/>
            </a:pPr>
            <a:r>
              <a:t/>
            </a:r>
            <a:endParaRPr sz="2000">
              <a:highlight>
                <a:srgbClr val="FFFFFF"/>
              </a:highlight>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Clr>
                <a:schemeClr val="dk1"/>
              </a:buClr>
              <a:buSzPts val="1100"/>
              <a:buFont typeface="Arial"/>
              <a:buNone/>
            </a:pPr>
            <a:br>
              <a:rPr lang="es-419" sz="2000">
                <a:highlight>
                  <a:srgbClr val="FFFFFF"/>
                </a:highlight>
                <a:latin typeface="Helvetica Neue Light"/>
                <a:ea typeface="Helvetica Neue Light"/>
                <a:cs typeface="Helvetica Neue Light"/>
                <a:sym typeface="Helvetica Neue Light"/>
              </a:rPr>
            </a:br>
            <a:endParaRPr sz="2000">
              <a:highlight>
                <a:srgbClr val="FFFFFF"/>
              </a:highlight>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Clr>
                <a:schemeClr val="dk1"/>
              </a:buClr>
              <a:buSzPts val="1100"/>
              <a:buFont typeface="Arial"/>
              <a:buNone/>
            </a:pPr>
            <a:r>
              <a:rPr i="1" lang="es-419" sz="1700">
                <a:highlight>
                  <a:srgbClr val="FFFFFF"/>
                </a:highlight>
                <a:latin typeface="Helvetica Neue Light"/>
                <a:ea typeface="Helvetica Neue Light"/>
                <a:cs typeface="Helvetica Neue Light"/>
                <a:sym typeface="Helvetica Neue Light"/>
              </a:rPr>
              <a:t>Ejemplo de una promise donde fallamos al procesar el resultado.</a:t>
            </a:r>
            <a:endParaRPr sz="2000">
              <a:solidFill>
                <a:schemeClr val="dk1"/>
              </a:solidFill>
              <a:highlight>
                <a:srgbClr val="FFFFFF"/>
              </a:highlight>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Clr>
                <a:schemeClr val="dk1"/>
              </a:buClr>
              <a:buSzPts val="1100"/>
              <a:buFont typeface="Arial"/>
              <a:buNone/>
            </a:pPr>
            <a:r>
              <a:t/>
            </a:r>
            <a:endParaRPr sz="2000">
              <a:solidFill>
                <a:schemeClr val="dk1"/>
              </a:solidFill>
              <a:highlight>
                <a:srgbClr val="FFFFFF"/>
              </a:highlight>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Clr>
                <a:schemeClr val="dk1"/>
              </a:buClr>
              <a:buSzPts val="1100"/>
              <a:buFont typeface="Arial"/>
              <a:buNone/>
            </a:pPr>
            <a:r>
              <a:t/>
            </a:r>
            <a:endParaRPr sz="2000">
              <a:solidFill>
                <a:schemeClr val="dk1"/>
              </a:solidFill>
              <a:highlight>
                <a:srgbClr val="FFFFFF"/>
              </a:highlight>
              <a:latin typeface="Helvetica Neue Light"/>
              <a:ea typeface="Helvetica Neue Light"/>
              <a:cs typeface="Helvetica Neue Light"/>
              <a:sym typeface="Helvetica Neue Light"/>
            </a:endParaRPr>
          </a:p>
        </p:txBody>
      </p:sp>
      <p:pic>
        <p:nvPicPr>
          <p:cNvPr id="222" name="Google Shape;222;p29"/>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223" name="Google Shape;223;p29"/>
          <p:cNvPicPr preferRelativeResize="0"/>
          <p:nvPr/>
        </p:nvPicPr>
        <p:blipFill>
          <a:blip r:embed="rId4">
            <a:alphaModFix/>
          </a:blip>
          <a:stretch>
            <a:fillRect/>
          </a:stretch>
        </p:blipFill>
        <p:spPr>
          <a:xfrm>
            <a:off x="1018100" y="1393290"/>
            <a:ext cx="7107802" cy="24650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30"/>
          <p:cNvSpPr txBox="1"/>
          <p:nvPr/>
        </p:nvSpPr>
        <p:spPr>
          <a:xfrm>
            <a:off x="2040300" y="675675"/>
            <a:ext cx="5063400" cy="3661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b="1" lang="es-419" sz="2000">
                <a:highlight>
                  <a:srgbClr val="FFFFFF"/>
                </a:highlight>
                <a:latin typeface="Helvetica Neue"/>
                <a:ea typeface="Helvetica Neue"/>
                <a:cs typeface="Helvetica Neue"/>
                <a:sym typeface="Helvetica Neue"/>
              </a:rPr>
              <a:t>Casos raros</a:t>
            </a:r>
            <a:endParaRPr b="1" sz="2000">
              <a:solidFill>
                <a:schemeClr val="dk1"/>
              </a:solidFill>
              <a:highlight>
                <a:srgbClr val="FFFFFF"/>
              </a:highlight>
              <a:latin typeface="Helvetica Neue"/>
              <a:ea typeface="Helvetica Neue"/>
              <a:cs typeface="Helvetica Neue"/>
              <a:sym typeface="Helvetica Neue"/>
            </a:endParaRPr>
          </a:p>
          <a:p>
            <a:pPr indent="0" lvl="0" marL="0" rtl="0" algn="ctr">
              <a:lnSpc>
                <a:spcPct val="115000"/>
              </a:lnSpc>
              <a:spcBef>
                <a:spcPts val="0"/>
              </a:spcBef>
              <a:spcAft>
                <a:spcPts val="0"/>
              </a:spcAft>
              <a:buClr>
                <a:schemeClr val="dk1"/>
              </a:buClr>
              <a:buSzPts val="1100"/>
              <a:buFont typeface="Arial"/>
              <a:buNone/>
            </a:pPr>
            <a:r>
              <a:t/>
            </a:r>
            <a:endParaRPr sz="2000">
              <a:solidFill>
                <a:schemeClr val="dk1"/>
              </a:solidFill>
              <a:highlight>
                <a:srgbClr val="FFFFFF"/>
              </a:highlight>
              <a:latin typeface="Didact Gothic"/>
              <a:ea typeface="Didact Gothic"/>
              <a:cs typeface="Didact Gothic"/>
              <a:sym typeface="Didact Gothic"/>
            </a:endParaRPr>
          </a:p>
          <a:p>
            <a:pPr indent="0" lvl="0" marL="0" rtl="0" algn="ctr">
              <a:lnSpc>
                <a:spcPct val="115000"/>
              </a:lnSpc>
              <a:spcBef>
                <a:spcPts val="0"/>
              </a:spcBef>
              <a:spcAft>
                <a:spcPts val="0"/>
              </a:spcAft>
              <a:buClr>
                <a:schemeClr val="dk1"/>
              </a:buClr>
              <a:buSzPts val="1100"/>
              <a:buFont typeface="Arial"/>
              <a:buNone/>
            </a:pPr>
            <a:r>
              <a:t/>
            </a:r>
            <a:endParaRPr sz="2000">
              <a:solidFill>
                <a:schemeClr val="dk1"/>
              </a:solidFill>
              <a:highlight>
                <a:srgbClr val="FFFFFF"/>
              </a:highlight>
              <a:latin typeface="Didact Gothic"/>
              <a:ea typeface="Didact Gothic"/>
              <a:cs typeface="Didact Gothic"/>
              <a:sym typeface="Didact Gothic"/>
            </a:endParaRPr>
          </a:p>
          <a:p>
            <a:pPr indent="0" lvl="0" marL="0" rtl="0" algn="ctr">
              <a:lnSpc>
                <a:spcPct val="115000"/>
              </a:lnSpc>
              <a:spcBef>
                <a:spcPts val="0"/>
              </a:spcBef>
              <a:spcAft>
                <a:spcPts val="0"/>
              </a:spcAft>
              <a:buClr>
                <a:schemeClr val="dk1"/>
              </a:buClr>
              <a:buSzPts val="1100"/>
              <a:buFont typeface="Arial"/>
              <a:buNone/>
            </a:pPr>
            <a:r>
              <a:t/>
            </a:r>
            <a:endParaRPr b="1" sz="2000">
              <a:solidFill>
                <a:schemeClr val="dk1"/>
              </a:solidFill>
              <a:highlight>
                <a:srgbClr val="FFFFFF"/>
              </a:highlight>
              <a:latin typeface="Didact Gothic"/>
              <a:ea typeface="Didact Gothic"/>
              <a:cs typeface="Didact Gothic"/>
              <a:sym typeface="Didact Gothic"/>
            </a:endParaRPr>
          </a:p>
        </p:txBody>
      </p:sp>
      <p:pic>
        <p:nvPicPr>
          <p:cNvPr id="229" name="Google Shape;229;p30"/>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230" name="Google Shape;230;p30"/>
          <p:cNvPicPr preferRelativeResize="0"/>
          <p:nvPr/>
        </p:nvPicPr>
        <p:blipFill>
          <a:blip r:embed="rId4">
            <a:alphaModFix/>
          </a:blip>
          <a:stretch>
            <a:fillRect/>
          </a:stretch>
        </p:blipFill>
        <p:spPr>
          <a:xfrm>
            <a:off x="818650" y="1215277"/>
            <a:ext cx="7506702" cy="312220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31"/>
          <p:cNvSpPr txBox="1"/>
          <p:nvPr/>
        </p:nvSpPr>
        <p:spPr>
          <a:xfrm>
            <a:off x="0" y="872975"/>
            <a:ext cx="5063400" cy="3661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s-419" sz="2000">
                <a:highlight>
                  <a:srgbClr val="FFFFFF"/>
                </a:highlight>
                <a:latin typeface="Helvetica Neue Light"/>
                <a:ea typeface="Helvetica Neue Light"/>
                <a:cs typeface="Helvetica Neue Light"/>
                <a:sym typeface="Helvetica Neue Light"/>
              </a:rPr>
              <a:t>Usaremos </a:t>
            </a:r>
            <a:r>
              <a:rPr b="1" lang="es-419" sz="1800">
                <a:highlight>
                  <a:srgbClr val="FFFFFF"/>
                </a:highlight>
                <a:latin typeface="Courier New"/>
                <a:ea typeface="Courier New"/>
                <a:cs typeface="Courier New"/>
                <a:sym typeface="Courier New"/>
              </a:rPr>
              <a:t>.then </a:t>
            </a:r>
            <a:r>
              <a:rPr lang="es-419" sz="2000">
                <a:highlight>
                  <a:srgbClr val="FFFFFF"/>
                </a:highlight>
                <a:latin typeface="Helvetica Neue Light"/>
                <a:ea typeface="Helvetica Neue Light"/>
                <a:cs typeface="Helvetica Neue Light"/>
                <a:sym typeface="Helvetica Neue Light"/>
              </a:rPr>
              <a:t>para ver el resultado del cómputo de la tarea.</a:t>
            </a:r>
            <a:endParaRPr sz="2000">
              <a:solidFill>
                <a:schemeClr val="dk1"/>
              </a:solidFill>
              <a:highlight>
                <a:srgbClr val="FFFFFF"/>
              </a:highlight>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Clr>
                <a:schemeClr val="dk1"/>
              </a:buClr>
              <a:buSzPts val="1100"/>
              <a:buFont typeface="Arial"/>
              <a:buNone/>
            </a:pPr>
            <a:r>
              <a:t/>
            </a:r>
            <a:endParaRPr sz="2000">
              <a:solidFill>
                <a:schemeClr val="dk1"/>
              </a:solidFill>
              <a:highlight>
                <a:srgbClr val="FFFFFF"/>
              </a:highlight>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Clr>
                <a:schemeClr val="dk1"/>
              </a:buClr>
              <a:buSzPts val="1100"/>
              <a:buFont typeface="Arial"/>
              <a:buNone/>
            </a:pPr>
            <a:r>
              <a:t/>
            </a:r>
            <a:endParaRPr sz="2000">
              <a:solidFill>
                <a:schemeClr val="dk1"/>
              </a:solidFill>
              <a:highlight>
                <a:srgbClr val="FFFFFF"/>
              </a:highlight>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Clr>
                <a:schemeClr val="dk1"/>
              </a:buClr>
              <a:buSzPts val="1100"/>
              <a:buFont typeface="Arial"/>
              <a:buNone/>
            </a:pPr>
            <a:r>
              <a:rPr lang="es-419" sz="2000">
                <a:solidFill>
                  <a:schemeClr val="dk1"/>
                </a:solidFill>
                <a:highlight>
                  <a:srgbClr val="FFFFFF"/>
                </a:highlight>
                <a:latin typeface="Helvetica Neue Light"/>
                <a:ea typeface="Helvetica Neue Light"/>
                <a:cs typeface="Helvetica Neue Light"/>
                <a:sym typeface="Helvetica Neue Light"/>
              </a:rPr>
              <a:t>Algo interesante:</a:t>
            </a:r>
            <a:endParaRPr sz="2000">
              <a:solidFill>
                <a:schemeClr val="dk1"/>
              </a:solidFill>
              <a:highlight>
                <a:srgbClr val="FFFFFF"/>
              </a:highlight>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Clr>
                <a:schemeClr val="dk1"/>
              </a:buClr>
              <a:buSzPts val="1100"/>
              <a:buFont typeface="Arial"/>
              <a:buNone/>
            </a:pPr>
            <a:r>
              <a:rPr lang="es-419" sz="2000">
                <a:solidFill>
                  <a:schemeClr val="dk1"/>
                </a:solidFill>
                <a:highlight>
                  <a:srgbClr val="FFFFFF"/>
                </a:highlight>
                <a:latin typeface="Helvetica Neue Light"/>
                <a:ea typeface="Helvetica Neue Light"/>
                <a:cs typeface="Helvetica Neue Light"/>
                <a:sym typeface="Helvetica Neue Light"/>
              </a:rPr>
              <a:t>Todos los operadores then y catch son encadenables</a:t>
            </a:r>
            <a:endParaRPr sz="2000">
              <a:solidFill>
                <a:schemeClr val="dk1"/>
              </a:solidFill>
              <a:highlight>
                <a:srgbClr val="FFFFFF"/>
              </a:highlight>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Clr>
                <a:schemeClr val="dk1"/>
              </a:buClr>
              <a:buSzPts val="1100"/>
              <a:buFont typeface="Arial"/>
              <a:buNone/>
            </a:pPr>
            <a:r>
              <a:rPr lang="es-419" sz="1800">
                <a:solidFill>
                  <a:schemeClr val="dk1"/>
                </a:solidFill>
                <a:highlight>
                  <a:srgbClr val="E0FF00"/>
                </a:highlight>
                <a:latin typeface="Courier New"/>
                <a:ea typeface="Courier New"/>
                <a:cs typeface="Courier New"/>
                <a:sym typeface="Courier New"/>
              </a:rPr>
              <a:t>.then().catch().then().then()</a:t>
            </a:r>
            <a:endParaRPr sz="1800">
              <a:solidFill>
                <a:schemeClr val="dk1"/>
              </a:solidFill>
              <a:highlight>
                <a:srgbClr val="E0FF00"/>
              </a:highlight>
              <a:latin typeface="Courier New"/>
              <a:ea typeface="Courier New"/>
              <a:cs typeface="Courier New"/>
              <a:sym typeface="Courier New"/>
            </a:endParaRPr>
          </a:p>
        </p:txBody>
      </p:sp>
      <p:pic>
        <p:nvPicPr>
          <p:cNvPr id="236" name="Google Shape;236;p31"/>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237" name="Google Shape;237;p31"/>
          <p:cNvPicPr preferRelativeResize="0"/>
          <p:nvPr/>
        </p:nvPicPr>
        <p:blipFill rotWithShape="1">
          <a:blip r:embed="rId4">
            <a:alphaModFix/>
          </a:blip>
          <a:srcRect b="17925" l="0" r="0" t="0"/>
          <a:stretch/>
        </p:blipFill>
        <p:spPr>
          <a:xfrm>
            <a:off x="5185950" y="1794800"/>
            <a:ext cx="3958050" cy="13535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0" name="Shape 60"/>
        <p:cNvGrpSpPr/>
        <p:nvPr/>
      </p:nvGrpSpPr>
      <p:grpSpPr>
        <a:xfrm>
          <a:off x="0" y="0"/>
          <a:ext cx="0" cy="0"/>
          <a:chOff x="0" y="0"/>
          <a:chExt cx="0" cy="0"/>
        </a:xfrm>
      </p:grpSpPr>
      <p:sp>
        <p:nvSpPr>
          <p:cNvPr id="61" name="Google Shape;61;p14"/>
          <p:cNvSpPr txBox="1"/>
          <p:nvPr/>
        </p:nvSpPr>
        <p:spPr>
          <a:xfrm>
            <a:off x="1453850" y="1843275"/>
            <a:ext cx="5902200" cy="1129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b="0" i="1" lang="es-419" sz="4000" u="none" cap="none" strike="noStrike">
                <a:solidFill>
                  <a:srgbClr val="E0FF00"/>
                </a:solidFill>
                <a:latin typeface="Anton"/>
                <a:ea typeface="Anton"/>
                <a:cs typeface="Anton"/>
                <a:sym typeface="Anton"/>
              </a:rPr>
              <a:t>¿DUDAS DEL ON-BOARDING?</a:t>
            </a:r>
            <a:endParaRPr b="0" i="1" sz="4000" u="none" cap="none" strike="noStrike">
              <a:solidFill>
                <a:srgbClr val="E0FF00"/>
              </a:solidFill>
              <a:latin typeface="Anton"/>
              <a:ea typeface="Anton"/>
              <a:cs typeface="Anton"/>
              <a:sym typeface="Anton"/>
            </a:endParaRPr>
          </a:p>
        </p:txBody>
      </p:sp>
      <p:sp>
        <p:nvSpPr>
          <p:cNvPr id="62" name="Google Shape;62;p14"/>
          <p:cNvSpPr/>
          <p:nvPr/>
        </p:nvSpPr>
        <p:spPr>
          <a:xfrm>
            <a:off x="3436038" y="2829200"/>
            <a:ext cx="2271900" cy="567900"/>
          </a:xfrm>
          <a:prstGeom prst="roundRect">
            <a:avLst>
              <a:gd fmla="val 16667" name="adj"/>
            </a:avLst>
          </a:prstGeom>
          <a:noFill/>
          <a:ln cap="flat" cmpd="sng" w="28575">
            <a:solidFill>
              <a:srgbClr val="3CEFA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s-419" sz="1800" u="sng" cap="none" strike="noStrike">
                <a:solidFill>
                  <a:schemeClr val="hlink"/>
                </a:solidFill>
                <a:latin typeface="Anton"/>
                <a:ea typeface="Anton"/>
                <a:cs typeface="Anton"/>
                <a:sym typeface="Anton"/>
                <a:hlinkClick r:id="rId4"/>
              </a:rPr>
              <a:t>MIRALO AQUI</a:t>
            </a:r>
            <a:endParaRPr b="0" i="0" sz="1800" u="none" cap="none" strike="noStrike">
              <a:solidFill>
                <a:srgbClr val="FFFFFF"/>
              </a:solidFill>
              <a:latin typeface="Anton"/>
              <a:ea typeface="Anton"/>
              <a:cs typeface="Anton"/>
              <a:sym typeface="Anton"/>
            </a:endParaRPr>
          </a:p>
        </p:txBody>
      </p:sp>
      <p:pic>
        <p:nvPicPr>
          <p:cNvPr descr="Tiger Face on Apple iOS 12.2" id="63" name="Google Shape;63;p14"/>
          <p:cNvPicPr preferRelativeResize="0"/>
          <p:nvPr/>
        </p:nvPicPr>
        <p:blipFill rotWithShape="1">
          <a:blip r:embed="rId5">
            <a:alphaModFix/>
          </a:blip>
          <a:srcRect b="0" l="0" r="0" t="0"/>
          <a:stretch/>
        </p:blipFill>
        <p:spPr>
          <a:xfrm>
            <a:off x="4215950" y="1281238"/>
            <a:ext cx="712075" cy="7120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32"/>
          <p:cNvSpPr txBox="1"/>
          <p:nvPr/>
        </p:nvSpPr>
        <p:spPr>
          <a:xfrm>
            <a:off x="324425" y="1407963"/>
            <a:ext cx="8211300" cy="12435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s-419" sz="2000">
                <a:highlight>
                  <a:srgbClr val="FFFFFF"/>
                </a:highlight>
                <a:latin typeface="Helvetica Neue Light"/>
                <a:ea typeface="Helvetica Neue Light"/>
                <a:cs typeface="Helvetica Neue Light"/>
                <a:sym typeface="Helvetica Neue Light"/>
              </a:rPr>
              <a:t>En algunos navegadores ya tendremos disponible el </a:t>
            </a:r>
            <a:r>
              <a:rPr b="1" lang="es-419" sz="1800">
                <a:highlight>
                  <a:srgbClr val="FFFFFF"/>
                </a:highlight>
                <a:latin typeface="Courier New"/>
                <a:ea typeface="Courier New"/>
                <a:cs typeface="Courier New"/>
                <a:sym typeface="Courier New"/>
              </a:rPr>
              <a:t>.finally()</a:t>
            </a:r>
            <a:r>
              <a:rPr lang="es-419" sz="2000">
                <a:solidFill>
                  <a:schemeClr val="dk1"/>
                </a:solidFill>
                <a:highlight>
                  <a:schemeClr val="lt1"/>
                </a:highlight>
                <a:latin typeface="Helvetica Neue Light"/>
                <a:ea typeface="Helvetica Neue Light"/>
                <a:cs typeface="Helvetica Neue Light"/>
                <a:sym typeface="Helvetica Neue Light"/>
              </a:rPr>
              <a:t>,</a:t>
            </a:r>
            <a:r>
              <a:rPr lang="es-419" sz="2000">
                <a:highlight>
                  <a:srgbClr val="FFFFFF"/>
                </a:highlight>
                <a:latin typeface="Helvetica Neue Light"/>
                <a:ea typeface="Helvetica Neue Light"/>
                <a:cs typeface="Helvetica Neue Light"/>
                <a:sym typeface="Helvetica Neue Light"/>
              </a:rPr>
              <a:t> que lo podemos llamar al final de la cadena para saber cuando han terminado tanto los </a:t>
            </a:r>
            <a:r>
              <a:rPr b="1" lang="es-419" sz="2000">
                <a:highlight>
                  <a:srgbClr val="FFFFFF"/>
                </a:highlight>
                <a:latin typeface="Helvetica Neue"/>
                <a:ea typeface="Helvetica Neue"/>
                <a:cs typeface="Helvetica Neue"/>
                <a:sym typeface="Helvetica Neue"/>
              </a:rPr>
              <a:t>completados </a:t>
            </a:r>
            <a:r>
              <a:rPr lang="es-419" sz="2000">
                <a:highlight>
                  <a:srgbClr val="FFFFFF"/>
                </a:highlight>
                <a:latin typeface="Helvetica Neue Light"/>
                <a:ea typeface="Helvetica Neue Light"/>
                <a:cs typeface="Helvetica Neue Light"/>
                <a:sym typeface="Helvetica Neue Light"/>
              </a:rPr>
              <a:t>como los </a:t>
            </a:r>
            <a:r>
              <a:rPr b="1" lang="es-419" sz="2000">
                <a:highlight>
                  <a:srgbClr val="FFFFFF"/>
                </a:highlight>
                <a:latin typeface="Helvetica Neue"/>
                <a:ea typeface="Helvetica Neue"/>
                <a:cs typeface="Helvetica Neue"/>
                <a:sym typeface="Helvetica Neue"/>
              </a:rPr>
              <a:t>rechazos.</a:t>
            </a:r>
            <a:endParaRPr b="1" sz="2000">
              <a:solidFill>
                <a:schemeClr val="dk1"/>
              </a:solidFill>
              <a:highlight>
                <a:srgbClr val="FFFFFF"/>
              </a:highlight>
              <a:latin typeface="Helvetica Neue"/>
              <a:ea typeface="Helvetica Neue"/>
              <a:cs typeface="Helvetica Neue"/>
              <a:sym typeface="Helvetica Neue"/>
            </a:endParaRPr>
          </a:p>
          <a:p>
            <a:pPr indent="0" lvl="0" marL="0" rtl="0" algn="ctr">
              <a:lnSpc>
                <a:spcPct val="115000"/>
              </a:lnSpc>
              <a:spcBef>
                <a:spcPts val="0"/>
              </a:spcBef>
              <a:spcAft>
                <a:spcPts val="0"/>
              </a:spcAft>
              <a:buClr>
                <a:schemeClr val="dk1"/>
              </a:buClr>
              <a:buSzPts val="1100"/>
              <a:buFont typeface="Arial"/>
              <a:buNone/>
            </a:pPr>
            <a:r>
              <a:t/>
            </a:r>
            <a:endParaRPr sz="2000">
              <a:solidFill>
                <a:schemeClr val="dk1"/>
              </a:solidFill>
              <a:highlight>
                <a:srgbClr val="FFFFFF"/>
              </a:highlight>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Clr>
                <a:schemeClr val="dk1"/>
              </a:buClr>
              <a:buSzPts val="1100"/>
              <a:buFont typeface="Arial"/>
              <a:buNone/>
            </a:pPr>
            <a:r>
              <a:t/>
            </a:r>
            <a:endParaRPr sz="2000">
              <a:solidFill>
                <a:schemeClr val="dk1"/>
              </a:solidFill>
              <a:highlight>
                <a:srgbClr val="FFFFFF"/>
              </a:highlight>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Clr>
                <a:schemeClr val="dk1"/>
              </a:buClr>
              <a:buSzPts val="1100"/>
              <a:buFont typeface="Arial"/>
              <a:buNone/>
            </a:pPr>
            <a:r>
              <a:t/>
            </a:r>
            <a:endParaRPr sz="2000">
              <a:solidFill>
                <a:schemeClr val="dk1"/>
              </a:solidFill>
              <a:highlight>
                <a:srgbClr val="FFFFFF"/>
              </a:highlight>
              <a:latin typeface="Helvetica Neue Light"/>
              <a:ea typeface="Helvetica Neue Light"/>
              <a:cs typeface="Helvetica Neue Light"/>
              <a:sym typeface="Helvetica Neue Light"/>
            </a:endParaRPr>
          </a:p>
        </p:txBody>
      </p:sp>
      <p:pic>
        <p:nvPicPr>
          <p:cNvPr id="243" name="Google Shape;243;p32"/>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244" name="Google Shape;244;p32"/>
          <p:cNvPicPr preferRelativeResize="0"/>
          <p:nvPr/>
        </p:nvPicPr>
        <p:blipFill>
          <a:blip r:embed="rId4">
            <a:alphaModFix/>
          </a:blip>
          <a:stretch>
            <a:fillRect/>
          </a:stretch>
        </p:blipFill>
        <p:spPr>
          <a:xfrm>
            <a:off x="1873475" y="2761037"/>
            <a:ext cx="5397052" cy="2108453"/>
          </a:xfrm>
          <a:prstGeom prst="rect">
            <a:avLst/>
          </a:prstGeom>
          <a:noFill/>
          <a:ln>
            <a:noFill/>
          </a:ln>
        </p:spPr>
      </p:pic>
      <p:sp>
        <p:nvSpPr>
          <p:cNvPr id="245" name="Google Shape;245;p32"/>
          <p:cNvSpPr txBox="1"/>
          <p:nvPr/>
        </p:nvSpPr>
        <p:spPr>
          <a:xfrm>
            <a:off x="3072000" y="557400"/>
            <a:ext cx="3000000" cy="7410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3000"/>
              <a:buFont typeface="Arial"/>
              <a:buNone/>
            </a:pPr>
            <a:r>
              <a:rPr b="0" i="1" lang="es-419" sz="3600" u="none" cap="none" strike="noStrike">
                <a:solidFill>
                  <a:srgbClr val="000000"/>
                </a:solidFill>
                <a:highlight>
                  <a:srgbClr val="FFFFFF"/>
                </a:highlight>
                <a:latin typeface="Anton"/>
                <a:ea typeface="Anton"/>
                <a:cs typeface="Anton"/>
                <a:sym typeface="Anton"/>
              </a:rPr>
              <a:t>PRO TIP</a:t>
            </a:r>
            <a:endParaRPr b="0" i="1" sz="3600" u="none" cap="none" strike="noStrike">
              <a:solidFill>
                <a:srgbClr val="000000"/>
              </a:solidFill>
              <a:latin typeface="Anton"/>
              <a:ea typeface="Anton"/>
              <a:cs typeface="Anton"/>
              <a:sym typeface="Anton"/>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249" name="Shape 249"/>
        <p:cNvGrpSpPr/>
        <p:nvPr/>
      </p:nvGrpSpPr>
      <p:grpSpPr>
        <a:xfrm>
          <a:off x="0" y="0"/>
          <a:ext cx="0" cy="0"/>
          <a:chOff x="0" y="0"/>
          <a:chExt cx="0" cy="0"/>
        </a:xfrm>
      </p:grpSpPr>
      <p:sp>
        <p:nvSpPr>
          <p:cNvPr id="250" name="Google Shape;250;p33"/>
          <p:cNvSpPr txBox="1"/>
          <p:nvPr/>
        </p:nvSpPr>
        <p:spPr>
          <a:xfrm>
            <a:off x="852150" y="1447800"/>
            <a:ext cx="7439700" cy="3065400"/>
          </a:xfrm>
          <a:prstGeom prst="rect">
            <a:avLst/>
          </a:prstGeom>
          <a:noFill/>
          <a:ln>
            <a:noFill/>
          </a:ln>
        </p:spPr>
        <p:txBody>
          <a:bodyPr anchorCtr="0" anchor="ctr" bIns="91425" lIns="91425" spcFirstLastPara="1" rIns="91425" wrap="square" tIns="91425">
            <a:noAutofit/>
          </a:bodyPr>
          <a:lstStyle/>
          <a:p>
            <a:pPr indent="-355600" lvl="0" marL="457200" marR="0" rtl="0" algn="l">
              <a:lnSpc>
                <a:spcPct val="115000"/>
              </a:lnSpc>
              <a:spcBef>
                <a:spcPts val="0"/>
              </a:spcBef>
              <a:spcAft>
                <a:spcPts val="0"/>
              </a:spcAft>
              <a:buClr>
                <a:srgbClr val="3CEFAB"/>
              </a:buClr>
              <a:buSzPts val="2000"/>
              <a:buFont typeface="Helvetica Neue Light"/>
              <a:buChar char="●"/>
            </a:pPr>
            <a:r>
              <a:rPr b="0" i="0" lang="es-419" sz="2000" u="none" cap="none" strike="noStrike">
                <a:solidFill>
                  <a:srgbClr val="000000"/>
                </a:solidFill>
                <a:latin typeface="Helvetica Neue Light"/>
                <a:ea typeface="Helvetica Neue Light"/>
                <a:cs typeface="Helvetica Neue Light"/>
                <a:sym typeface="Helvetica Neue Light"/>
              </a:rPr>
              <a:t>Las funciones callback nunca serán llamadas previo a la terminación de la ejecución actual del bucle de eventos en JavaScript.</a:t>
            </a:r>
            <a:endParaRPr b="0" i="0" sz="2000" u="none" cap="none" strike="noStrike">
              <a:solidFill>
                <a:srgbClr val="000000"/>
              </a:solidFill>
              <a:latin typeface="Helvetica Neue Light"/>
              <a:ea typeface="Helvetica Neue Light"/>
              <a:cs typeface="Helvetica Neue Light"/>
              <a:sym typeface="Helvetica Neue Light"/>
            </a:endParaRPr>
          </a:p>
          <a:p>
            <a:pPr indent="-355600" lvl="0" marL="457200" marR="0" rtl="0" algn="l">
              <a:lnSpc>
                <a:spcPct val="115000"/>
              </a:lnSpc>
              <a:spcBef>
                <a:spcPts val="0"/>
              </a:spcBef>
              <a:spcAft>
                <a:spcPts val="0"/>
              </a:spcAft>
              <a:buClr>
                <a:srgbClr val="3CEFAB"/>
              </a:buClr>
              <a:buSzPts val="2000"/>
              <a:buFont typeface="Helvetica Neue Light"/>
              <a:buChar char="●"/>
            </a:pPr>
            <a:r>
              <a:rPr b="0" i="0" lang="es-419" sz="2000" u="none" cap="none" strike="noStrike">
                <a:solidFill>
                  <a:srgbClr val="000000"/>
                </a:solidFill>
                <a:latin typeface="Helvetica Neue Light"/>
                <a:ea typeface="Helvetica Neue Light"/>
                <a:cs typeface="Helvetica Neue Light"/>
                <a:sym typeface="Helvetica Neue Light"/>
              </a:rPr>
              <a:t>Las funciones callback añadidas con .then serán llamadas después del éxito o fracaso de la operación</a:t>
            </a:r>
            <a:endParaRPr b="0" i="0" sz="2000" u="none" cap="none" strike="noStrike">
              <a:solidFill>
                <a:srgbClr val="000000"/>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1400"/>
              <a:buFont typeface="Arial"/>
              <a:buNone/>
            </a:pPr>
            <a:r>
              <a:t/>
            </a:r>
            <a:endParaRPr b="0" i="0" sz="1400" u="none" cap="none" strike="noStrike">
              <a:solidFill>
                <a:srgbClr val="000000"/>
              </a:solidFill>
              <a:latin typeface="Helvetica Neue Light"/>
              <a:ea typeface="Helvetica Neue Light"/>
              <a:cs typeface="Helvetica Neue Light"/>
              <a:sym typeface="Helvetica Neue Light"/>
            </a:endParaRPr>
          </a:p>
        </p:txBody>
      </p:sp>
      <p:sp>
        <p:nvSpPr>
          <p:cNvPr id="251" name="Google Shape;251;p33"/>
          <p:cNvSpPr txBox="1"/>
          <p:nvPr/>
        </p:nvSpPr>
        <p:spPr>
          <a:xfrm>
            <a:off x="573150" y="179925"/>
            <a:ext cx="7997700" cy="14985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b="0" i="1" lang="es-419" sz="4000" u="none" cap="none" strike="noStrike">
                <a:solidFill>
                  <a:srgbClr val="000000"/>
                </a:solidFill>
                <a:latin typeface="Anton"/>
                <a:ea typeface="Anton"/>
                <a:cs typeface="Anton"/>
                <a:sym typeface="Anton"/>
              </a:rPr>
              <a:t>GARANTÍAS DE UNA -PROMISE-</a:t>
            </a:r>
            <a:endParaRPr b="0" i="1" sz="4000" u="none" cap="none" strike="noStrike">
              <a:solidFill>
                <a:srgbClr val="000000"/>
              </a:solidFill>
              <a:latin typeface="Anton"/>
              <a:ea typeface="Anton"/>
              <a:cs typeface="Anton"/>
              <a:sym typeface="Anton"/>
            </a:endParaRPr>
          </a:p>
        </p:txBody>
      </p:sp>
      <p:pic>
        <p:nvPicPr>
          <p:cNvPr id="252" name="Google Shape;252;p33"/>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34"/>
          <p:cNvSpPr txBox="1"/>
          <p:nvPr/>
        </p:nvSpPr>
        <p:spPr>
          <a:xfrm>
            <a:off x="809552" y="2556000"/>
            <a:ext cx="7524900" cy="2006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i="1" lang="es-419" sz="4000">
                <a:latin typeface="Anton"/>
                <a:ea typeface="Anton"/>
                <a:cs typeface="Anton"/>
                <a:sym typeface="Anton"/>
              </a:rPr>
              <a:t>MOCK ASYNC SERVICE</a:t>
            </a:r>
            <a:endParaRPr i="1" sz="4000">
              <a:latin typeface="Anton"/>
              <a:ea typeface="Anton"/>
              <a:cs typeface="Anton"/>
              <a:sym typeface="Anton"/>
            </a:endParaRPr>
          </a:p>
          <a:p>
            <a:pPr indent="0" lvl="0" marL="0" marR="0" rtl="0" algn="ctr">
              <a:lnSpc>
                <a:spcPct val="100000"/>
              </a:lnSpc>
              <a:spcBef>
                <a:spcPts val="0"/>
              </a:spcBef>
              <a:spcAft>
                <a:spcPts val="0"/>
              </a:spcAft>
              <a:buClr>
                <a:srgbClr val="000000"/>
              </a:buClr>
              <a:buSzPts val="4000"/>
              <a:buFont typeface="Arial"/>
              <a:buNone/>
            </a:pPr>
            <a:r>
              <a:t/>
            </a:r>
            <a:endParaRPr b="0" i="1" sz="4000" u="none" cap="none" strike="noStrike">
              <a:solidFill>
                <a:srgbClr val="000000"/>
              </a:solidFill>
              <a:latin typeface="Anton"/>
              <a:ea typeface="Anton"/>
              <a:cs typeface="Anton"/>
              <a:sym typeface="Anton"/>
            </a:endParaRPr>
          </a:p>
          <a:p>
            <a:pPr indent="0" lvl="0" marL="0" rtl="0" algn="ctr">
              <a:lnSpc>
                <a:spcPct val="115000"/>
              </a:lnSpc>
              <a:spcBef>
                <a:spcPts val="0"/>
              </a:spcBef>
              <a:spcAft>
                <a:spcPts val="0"/>
              </a:spcAft>
              <a:buClr>
                <a:schemeClr val="dk1"/>
              </a:buClr>
              <a:buSzPts val="1800"/>
              <a:buFont typeface="Arial"/>
              <a:buNone/>
            </a:pPr>
            <a:r>
              <a:rPr lang="es-419" sz="1800">
                <a:solidFill>
                  <a:schemeClr val="dk1"/>
                </a:solidFill>
                <a:highlight>
                  <a:schemeClr val="lt1"/>
                </a:highlight>
                <a:latin typeface="Helvetica Neue Light"/>
                <a:ea typeface="Helvetica Neue Light"/>
                <a:cs typeface="Helvetica Neue Light"/>
                <a:sym typeface="Helvetica Neue Light"/>
              </a:rPr>
              <a:t>Crea en </a:t>
            </a:r>
            <a:r>
              <a:rPr b="1" lang="es-419" sz="1800" u="sng">
                <a:solidFill>
                  <a:schemeClr val="accent5"/>
                </a:solidFill>
                <a:highlight>
                  <a:schemeClr val="lt1"/>
                </a:highlight>
                <a:latin typeface="Helvetica Neue"/>
                <a:ea typeface="Helvetica Neue"/>
                <a:cs typeface="Helvetica Neue"/>
                <a:sym typeface="Helvetica Neue"/>
                <a:hlinkClick r:id="rId3">
                  <a:extLst>
                    <a:ext uri="{A12FA001-AC4F-418D-AE19-62706E023703}">
                      <ahyp:hlinkClr val="tx"/>
                    </a:ext>
                  </a:extLst>
                </a:hlinkClick>
              </a:rPr>
              <a:t>JSBIN</a:t>
            </a:r>
            <a:r>
              <a:rPr lang="es-419" sz="1800">
                <a:solidFill>
                  <a:schemeClr val="dk1"/>
                </a:solidFill>
                <a:highlight>
                  <a:schemeClr val="lt1"/>
                </a:highlight>
                <a:latin typeface="Helvetica Neue Light"/>
                <a:ea typeface="Helvetica Neue Light"/>
                <a:cs typeface="Helvetica Neue Light"/>
                <a:sym typeface="Helvetica Neue Light"/>
              </a:rPr>
              <a:t> una promesa que resuelva en tres segundos un </a:t>
            </a:r>
            <a:r>
              <a:rPr b="1" lang="es-419" sz="1800">
                <a:solidFill>
                  <a:schemeClr val="dk1"/>
                </a:solidFill>
                <a:highlight>
                  <a:schemeClr val="lt1"/>
                </a:highlight>
                <a:latin typeface="Helvetica Neue"/>
                <a:ea typeface="Helvetica Neue"/>
                <a:cs typeface="Helvetica Neue"/>
                <a:sym typeface="Helvetica Neue"/>
              </a:rPr>
              <a:t>array</a:t>
            </a:r>
            <a:r>
              <a:rPr lang="es-419" sz="1800">
                <a:solidFill>
                  <a:schemeClr val="dk1"/>
                </a:solidFill>
                <a:highlight>
                  <a:schemeClr val="lt1"/>
                </a:highlight>
                <a:latin typeface="Helvetica Neue Light"/>
                <a:ea typeface="Helvetica Neue Light"/>
                <a:cs typeface="Helvetica Neue Light"/>
                <a:sym typeface="Helvetica Neue Light"/>
              </a:rPr>
              <a:t> de objetos de tipo producto. </a:t>
            </a:r>
            <a:endParaRPr b="0" i="1" sz="1600" u="none" cap="none" strike="noStrike">
              <a:solidFill>
                <a:srgbClr val="000000"/>
              </a:solidFill>
              <a:latin typeface="Helvetica Neue Light"/>
              <a:ea typeface="Helvetica Neue Light"/>
              <a:cs typeface="Helvetica Neue Light"/>
              <a:sym typeface="Helvetica Neue Light"/>
            </a:endParaRPr>
          </a:p>
        </p:txBody>
      </p:sp>
      <p:pic>
        <p:nvPicPr>
          <p:cNvPr id="258" name="Google Shape;258;p34"/>
          <p:cNvPicPr preferRelativeResize="0"/>
          <p:nvPr/>
        </p:nvPicPr>
        <p:blipFill rotWithShape="1">
          <a:blip r:embed="rId4">
            <a:alphaModFix/>
          </a:blip>
          <a:srcRect b="0" l="0" r="0" t="0"/>
          <a:stretch/>
        </p:blipFill>
        <p:spPr>
          <a:xfrm>
            <a:off x="7567925" y="4659625"/>
            <a:ext cx="1186526" cy="330675"/>
          </a:xfrm>
          <a:prstGeom prst="rect">
            <a:avLst/>
          </a:prstGeom>
          <a:noFill/>
          <a:ln>
            <a:noFill/>
          </a:ln>
        </p:spPr>
      </p:pic>
      <p:pic>
        <p:nvPicPr>
          <p:cNvPr id="259" name="Google Shape;259;p34"/>
          <p:cNvPicPr preferRelativeResize="0"/>
          <p:nvPr/>
        </p:nvPicPr>
        <p:blipFill rotWithShape="1">
          <a:blip r:embed="rId5">
            <a:alphaModFix/>
          </a:blip>
          <a:srcRect b="0" l="0" r="0" t="0"/>
          <a:stretch/>
        </p:blipFill>
        <p:spPr>
          <a:xfrm>
            <a:off x="3882275" y="904849"/>
            <a:ext cx="1379450" cy="13794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35"/>
          <p:cNvSpPr txBox="1"/>
          <p:nvPr/>
        </p:nvSpPr>
        <p:spPr>
          <a:xfrm>
            <a:off x="2183550" y="433800"/>
            <a:ext cx="4776900" cy="988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600"/>
              <a:buFont typeface="Arial"/>
              <a:buNone/>
            </a:pPr>
            <a:r>
              <a:rPr i="1" lang="es-419" sz="2600">
                <a:latin typeface="Anton"/>
                <a:ea typeface="Anton"/>
                <a:cs typeface="Anton"/>
                <a:sym typeface="Anton"/>
              </a:rPr>
              <a:t>¡A PRACTICAR!</a:t>
            </a:r>
            <a:endParaRPr b="0" i="1" sz="2600" u="none" cap="none" strike="noStrike">
              <a:solidFill>
                <a:srgbClr val="000000"/>
              </a:solidFill>
              <a:latin typeface="Anton"/>
              <a:ea typeface="Anton"/>
              <a:cs typeface="Anton"/>
              <a:sym typeface="Anton"/>
            </a:endParaRPr>
          </a:p>
        </p:txBody>
      </p:sp>
      <p:sp>
        <p:nvSpPr>
          <p:cNvPr id="265" name="Google Shape;265;p35"/>
          <p:cNvSpPr txBox="1"/>
          <p:nvPr/>
        </p:nvSpPr>
        <p:spPr>
          <a:xfrm>
            <a:off x="938100" y="1861750"/>
            <a:ext cx="7503000" cy="24870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800"/>
              <a:buFont typeface="Arial"/>
              <a:buNone/>
            </a:pPr>
            <a:r>
              <a:rPr lang="es-419" sz="2000">
                <a:solidFill>
                  <a:schemeClr val="dk1"/>
                </a:solidFill>
                <a:highlight>
                  <a:schemeClr val="lt1"/>
                </a:highlight>
                <a:latin typeface="Helvetica Neue Light"/>
                <a:ea typeface="Helvetica Neue Light"/>
                <a:cs typeface="Helvetica Neue Light"/>
                <a:sym typeface="Helvetica Neue Light"/>
              </a:rPr>
              <a:t>Crea en </a:t>
            </a:r>
            <a:r>
              <a:rPr b="1" lang="es-419" sz="2000" u="sng">
                <a:solidFill>
                  <a:schemeClr val="accent5"/>
                </a:solidFill>
                <a:highlight>
                  <a:schemeClr val="lt1"/>
                </a:highlight>
                <a:latin typeface="Helvetica Neue"/>
                <a:ea typeface="Helvetica Neue"/>
                <a:cs typeface="Helvetica Neue"/>
                <a:sym typeface="Helvetica Neue"/>
                <a:hlinkClick r:id="rId3">
                  <a:extLst>
                    <a:ext uri="{A12FA001-AC4F-418D-AE19-62706E023703}">
                      <ahyp:hlinkClr val="tx"/>
                    </a:ext>
                  </a:extLst>
                </a:hlinkClick>
              </a:rPr>
              <a:t>JSBIN</a:t>
            </a:r>
            <a:r>
              <a:rPr lang="es-419" sz="2000">
                <a:solidFill>
                  <a:schemeClr val="dk1"/>
                </a:solidFill>
                <a:highlight>
                  <a:schemeClr val="lt1"/>
                </a:highlight>
                <a:latin typeface="Helvetica Neue Light"/>
                <a:ea typeface="Helvetica Neue Light"/>
                <a:cs typeface="Helvetica Neue Light"/>
                <a:sym typeface="Helvetica Neue Light"/>
              </a:rPr>
              <a:t> una </a:t>
            </a:r>
            <a:r>
              <a:rPr b="1" lang="es-419" sz="2000">
                <a:solidFill>
                  <a:schemeClr val="dk1"/>
                </a:solidFill>
                <a:highlight>
                  <a:schemeClr val="lt1"/>
                </a:highlight>
                <a:latin typeface="Helvetica Neue"/>
                <a:ea typeface="Helvetica Neue"/>
                <a:cs typeface="Helvetica Neue"/>
                <a:sym typeface="Helvetica Neue"/>
              </a:rPr>
              <a:t>promesa </a:t>
            </a:r>
            <a:r>
              <a:rPr lang="es-419" sz="2000">
                <a:solidFill>
                  <a:schemeClr val="dk1"/>
                </a:solidFill>
                <a:highlight>
                  <a:schemeClr val="lt1"/>
                </a:highlight>
                <a:latin typeface="Helvetica Neue Light"/>
                <a:ea typeface="Helvetica Neue Light"/>
                <a:cs typeface="Helvetica Neue Light"/>
                <a:sym typeface="Helvetica Neue Light"/>
              </a:rPr>
              <a:t>que resuelva en tres segundos un </a:t>
            </a:r>
            <a:r>
              <a:rPr b="1" lang="es-419" sz="2000">
                <a:solidFill>
                  <a:schemeClr val="dk1"/>
                </a:solidFill>
                <a:highlight>
                  <a:schemeClr val="lt1"/>
                </a:highlight>
                <a:latin typeface="Helvetica Neue"/>
                <a:ea typeface="Helvetica Neue"/>
                <a:cs typeface="Helvetica Neue"/>
                <a:sym typeface="Helvetica Neue"/>
              </a:rPr>
              <a:t>array</a:t>
            </a:r>
            <a:r>
              <a:rPr lang="es-419" sz="2000">
                <a:solidFill>
                  <a:schemeClr val="dk1"/>
                </a:solidFill>
                <a:highlight>
                  <a:schemeClr val="lt1"/>
                </a:highlight>
                <a:latin typeface="Helvetica Neue Light"/>
                <a:ea typeface="Helvetica Neue Light"/>
                <a:cs typeface="Helvetica Neue Light"/>
                <a:sym typeface="Helvetica Neue Light"/>
              </a:rPr>
              <a:t> de objetos de tipo producto. </a:t>
            </a:r>
            <a:endParaRPr sz="2000">
              <a:solidFill>
                <a:schemeClr val="dk1"/>
              </a:solidFill>
              <a:highlight>
                <a:schemeClr val="lt1"/>
              </a:highlight>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Clr>
                <a:schemeClr val="dk1"/>
              </a:buClr>
              <a:buSzPts val="1800"/>
              <a:buFont typeface="Arial"/>
              <a:buNone/>
            </a:pPr>
            <a:r>
              <a:t/>
            </a:r>
            <a:endParaRPr sz="2000">
              <a:solidFill>
                <a:schemeClr val="dk1"/>
              </a:solidFill>
              <a:highlight>
                <a:schemeClr val="lt1"/>
              </a:highlight>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Clr>
                <a:schemeClr val="dk1"/>
              </a:buClr>
              <a:buSzPts val="1800"/>
              <a:buFont typeface="Arial"/>
              <a:buNone/>
            </a:pPr>
            <a:r>
              <a:rPr lang="es-419" sz="2000">
                <a:solidFill>
                  <a:schemeClr val="dk1"/>
                </a:solidFill>
                <a:highlight>
                  <a:schemeClr val="lt1"/>
                </a:highlight>
                <a:latin typeface="Helvetica Neue Light"/>
                <a:ea typeface="Helvetica Neue Light"/>
                <a:cs typeface="Helvetica Neue Light"/>
                <a:sym typeface="Helvetica Neue Light"/>
              </a:rPr>
              <a:t>Al resolver, imprímelos en consola</a:t>
            </a:r>
            <a:endParaRPr sz="2000">
              <a:solidFill>
                <a:schemeClr val="dk1"/>
              </a:solidFill>
              <a:highlight>
                <a:schemeClr val="lt1"/>
              </a:highlight>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Clr>
                <a:schemeClr val="dk1"/>
              </a:buClr>
              <a:buSzPts val="1800"/>
              <a:buFont typeface="Arial"/>
              <a:buNone/>
            </a:pPr>
            <a:r>
              <a:rPr b="1" lang="es-419" sz="2000">
                <a:solidFill>
                  <a:schemeClr val="dk1"/>
                </a:solidFill>
                <a:highlight>
                  <a:schemeClr val="lt1"/>
                </a:highlight>
                <a:latin typeface="Helvetica Neue"/>
                <a:ea typeface="Helvetica Neue"/>
                <a:cs typeface="Helvetica Neue"/>
                <a:sym typeface="Helvetica Neue"/>
              </a:rPr>
              <a:t>{ id: string, name: string, description: string, stock: number }</a:t>
            </a:r>
            <a:endParaRPr b="1" sz="2000">
              <a:solidFill>
                <a:schemeClr val="dk1"/>
              </a:solidFill>
              <a:highlight>
                <a:schemeClr val="lt1"/>
              </a:highlight>
              <a:latin typeface="Helvetica Neue"/>
              <a:ea typeface="Helvetica Neue"/>
              <a:cs typeface="Helvetica Neue"/>
              <a:sym typeface="Helvetica Neue"/>
            </a:endParaRPr>
          </a:p>
          <a:p>
            <a:pPr indent="0" lvl="0" marL="0" rtl="0" algn="ctr">
              <a:lnSpc>
                <a:spcPct val="115000"/>
              </a:lnSpc>
              <a:spcBef>
                <a:spcPts val="0"/>
              </a:spcBef>
              <a:spcAft>
                <a:spcPts val="0"/>
              </a:spcAft>
              <a:buClr>
                <a:schemeClr val="dk1"/>
              </a:buClr>
              <a:buSzPts val="1800"/>
              <a:buFont typeface="Arial"/>
              <a:buNone/>
            </a:pPr>
            <a:r>
              <a:t/>
            </a:r>
            <a:endParaRPr sz="2000">
              <a:solidFill>
                <a:schemeClr val="dk1"/>
              </a:solidFill>
              <a:highlight>
                <a:schemeClr val="lt1"/>
              </a:highlight>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Clr>
                <a:schemeClr val="dk1"/>
              </a:buClr>
              <a:buSzPts val="1800"/>
              <a:buFont typeface="Arial"/>
              <a:buNone/>
            </a:pPr>
            <a:r>
              <a:t/>
            </a:r>
            <a:endParaRPr sz="2000">
              <a:solidFill>
                <a:schemeClr val="dk1"/>
              </a:solidFill>
              <a:highlight>
                <a:schemeClr val="lt1"/>
              </a:highlight>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Clr>
                <a:schemeClr val="dk1"/>
              </a:buClr>
              <a:buSzPts val="1800"/>
              <a:buFont typeface="Arial"/>
              <a:buNone/>
            </a:pPr>
            <a:r>
              <a:rPr lang="es-419" sz="2000">
                <a:solidFill>
                  <a:schemeClr val="dk1"/>
                </a:solidFill>
                <a:highlight>
                  <a:schemeClr val="lt1"/>
                </a:highlight>
                <a:latin typeface="Helvetica Neue Light"/>
                <a:ea typeface="Helvetica Neue Light"/>
                <a:cs typeface="Helvetica Neue Light"/>
                <a:sym typeface="Helvetica Neue Light"/>
              </a:rPr>
              <a:t>Cuentas con 15 minutos para realizar esta actividad.</a:t>
            </a:r>
            <a:endParaRPr sz="2000">
              <a:solidFill>
                <a:schemeClr val="dk1"/>
              </a:solidFill>
              <a:highlight>
                <a:schemeClr val="lt1"/>
              </a:highlight>
              <a:latin typeface="Helvetica Neue Light"/>
              <a:ea typeface="Helvetica Neue Light"/>
              <a:cs typeface="Helvetica Neue Light"/>
              <a:sym typeface="Helvetica Neue Light"/>
            </a:endParaRPr>
          </a:p>
          <a:p>
            <a:pPr indent="0" lvl="0" marL="0" marR="0" rtl="0" algn="ctr">
              <a:lnSpc>
                <a:spcPct val="150000"/>
              </a:lnSpc>
              <a:spcBef>
                <a:spcPts val="0"/>
              </a:spcBef>
              <a:spcAft>
                <a:spcPts val="0"/>
              </a:spcAft>
              <a:buClr>
                <a:srgbClr val="000000"/>
              </a:buClr>
              <a:buSzPts val="2000"/>
              <a:buFont typeface="Arial"/>
              <a:buNone/>
            </a:pPr>
            <a:r>
              <a:t/>
            </a:r>
            <a:endParaRPr sz="2000">
              <a:solidFill>
                <a:schemeClr val="dk1"/>
              </a:solidFill>
              <a:highlight>
                <a:schemeClr val="lt1"/>
              </a:highlight>
              <a:latin typeface="Helvetica Neue Light"/>
              <a:ea typeface="Helvetica Neue Light"/>
              <a:cs typeface="Helvetica Neue Light"/>
              <a:sym typeface="Helvetica Neue Light"/>
            </a:endParaRPr>
          </a:p>
        </p:txBody>
      </p:sp>
      <p:pic>
        <p:nvPicPr>
          <p:cNvPr id="266" name="Google Shape;266;p35"/>
          <p:cNvPicPr preferRelativeResize="0"/>
          <p:nvPr/>
        </p:nvPicPr>
        <p:blipFill rotWithShape="1">
          <a:blip r:embed="rId4">
            <a:alphaModFix/>
          </a:blip>
          <a:srcRect b="0" l="0" r="0" t="0"/>
          <a:stretch/>
        </p:blipFill>
        <p:spPr>
          <a:xfrm>
            <a:off x="7567925" y="4659625"/>
            <a:ext cx="1186526" cy="330675"/>
          </a:xfrm>
          <a:prstGeom prst="rect">
            <a:avLst/>
          </a:prstGeom>
          <a:noFill/>
          <a:ln>
            <a:noFill/>
          </a:ln>
        </p:spPr>
      </p:pic>
      <p:pic>
        <p:nvPicPr>
          <p:cNvPr id="267" name="Google Shape;267;p35"/>
          <p:cNvPicPr preferRelativeResize="0"/>
          <p:nvPr/>
        </p:nvPicPr>
        <p:blipFill rotWithShape="1">
          <a:blip r:embed="rId5">
            <a:alphaModFix/>
          </a:blip>
          <a:srcRect b="0" l="0" r="0" t="0"/>
          <a:stretch/>
        </p:blipFill>
        <p:spPr>
          <a:xfrm>
            <a:off x="7509825" y="0"/>
            <a:ext cx="1634174" cy="6398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71" name="Shape 271"/>
        <p:cNvGrpSpPr/>
        <p:nvPr/>
      </p:nvGrpSpPr>
      <p:grpSpPr>
        <a:xfrm>
          <a:off x="0" y="0"/>
          <a:ext cx="0" cy="0"/>
          <a:chOff x="0" y="0"/>
          <a:chExt cx="0" cy="0"/>
        </a:xfrm>
      </p:grpSpPr>
      <p:sp>
        <p:nvSpPr>
          <p:cNvPr id="272" name="Google Shape;272;p36"/>
          <p:cNvSpPr txBox="1"/>
          <p:nvPr/>
        </p:nvSpPr>
        <p:spPr>
          <a:xfrm>
            <a:off x="2657700" y="2394100"/>
            <a:ext cx="3828600" cy="1129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0"/>
              <a:buFont typeface="Arial"/>
              <a:buNone/>
            </a:pPr>
            <a:r>
              <a:rPr b="0" i="0" lang="es-419" sz="6000" u="none" cap="none" strike="noStrike">
                <a:solidFill>
                  <a:srgbClr val="E8E7E3"/>
                </a:solidFill>
                <a:latin typeface="Arial"/>
                <a:ea typeface="Arial"/>
                <a:cs typeface="Arial"/>
                <a:sym typeface="Arial"/>
              </a:rPr>
              <a:t>☕ </a:t>
            </a:r>
            <a:endParaRPr b="0" i="0" sz="6000" u="none" cap="none" strike="noStrike">
              <a:solidFill>
                <a:srgbClr val="E8E7E3"/>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6000"/>
              <a:buFont typeface="Arial"/>
              <a:buNone/>
            </a:pPr>
            <a:r>
              <a:rPr b="0" i="1" lang="es-419" sz="6000" u="none" cap="none" strike="noStrike">
                <a:solidFill>
                  <a:srgbClr val="E0FF00"/>
                </a:solidFill>
                <a:latin typeface="Anton"/>
                <a:ea typeface="Anton"/>
                <a:cs typeface="Anton"/>
                <a:sym typeface="Anton"/>
              </a:rPr>
              <a:t>BREAK</a:t>
            </a:r>
            <a:endParaRPr b="0" i="1" sz="6000" u="none" cap="none" strike="noStrike">
              <a:solidFill>
                <a:srgbClr val="E0FF00"/>
              </a:solidFill>
              <a:latin typeface="Anton"/>
              <a:ea typeface="Anton"/>
              <a:cs typeface="Anton"/>
              <a:sym typeface="Anton"/>
            </a:endParaRPr>
          </a:p>
          <a:p>
            <a:pPr indent="0" lvl="0" marL="0" marR="0" rtl="0" algn="ctr">
              <a:lnSpc>
                <a:spcPct val="100000"/>
              </a:lnSpc>
              <a:spcBef>
                <a:spcPts val="0"/>
              </a:spcBef>
              <a:spcAft>
                <a:spcPts val="0"/>
              </a:spcAft>
              <a:buClr>
                <a:srgbClr val="000000"/>
              </a:buClr>
              <a:buSzPts val="2100"/>
              <a:buFont typeface="Arial"/>
              <a:buNone/>
            </a:pPr>
            <a:r>
              <a:t/>
            </a:r>
            <a:endParaRPr b="0" i="0" sz="2100" u="none" cap="none" strike="noStrike">
              <a:solidFill>
                <a:schemeClr val="lt1"/>
              </a:solidFill>
              <a:latin typeface="Anton"/>
              <a:ea typeface="Anton"/>
              <a:cs typeface="Anton"/>
              <a:sym typeface="Anton"/>
            </a:endParaRPr>
          </a:p>
          <a:p>
            <a:pPr indent="0" lvl="0" marL="0" marR="0" rtl="0" algn="ctr">
              <a:lnSpc>
                <a:spcPct val="100000"/>
              </a:lnSpc>
              <a:spcBef>
                <a:spcPts val="0"/>
              </a:spcBef>
              <a:spcAft>
                <a:spcPts val="0"/>
              </a:spcAft>
              <a:buClr>
                <a:srgbClr val="000000"/>
              </a:buClr>
              <a:buSzPts val="2100"/>
              <a:buFont typeface="Arial"/>
              <a:buNone/>
            </a:pPr>
            <a:r>
              <a:rPr b="0" i="0" lang="es-419" sz="2100" u="none" cap="none" strike="noStrike">
                <a:solidFill>
                  <a:schemeClr val="lt1"/>
                </a:solidFill>
                <a:latin typeface="Anton"/>
                <a:ea typeface="Anton"/>
                <a:cs typeface="Anton"/>
                <a:sym typeface="Anton"/>
              </a:rPr>
              <a:t>¡5/10 MINUTOS Y VOLVEMOS!</a:t>
            </a:r>
            <a:endParaRPr b="0" i="0" sz="2100" u="none" cap="none" strike="noStrike">
              <a:solidFill>
                <a:schemeClr val="lt1"/>
              </a:solidFill>
              <a:latin typeface="Anton"/>
              <a:ea typeface="Anton"/>
              <a:cs typeface="Anton"/>
              <a:sym typeface="Anton"/>
            </a:endParaRPr>
          </a:p>
          <a:p>
            <a:pPr indent="0" lvl="0" marL="0" marR="0" rtl="0" algn="l">
              <a:lnSpc>
                <a:spcPct val="100000"/>
              </a:lnSpc>
              <a:spcBef>
                <a:spcPts val="0"/>
              </a:spcBef>
              <a:spcAft>
                <a:spcPts val="0"/>
              </a:spcAft>
              <a:buClr>
                <a:srgbClr val="000000"/>
              </a:buClr>
              <a:buSzPts val="4000"/>
              <a:buFont typeface="Arial"/>
              <a:buNone/>
            </a:pPr>
            <a:r>
              <a:t/>
            </a:r>
            <a:endParaRPr b="0" i="1" sz="4000" u="none" cap="none" strike="noStrike">
              <a:solidFill>
                <a:srgbClr val="E0FF00"/>
              </a:solidFill>
              <a:latin typeface="Anton"/>
              <a:ea typeface="Anton"/>
              <a:cs typeface="Anton"/>
              <a:sym typeface="Anton"/>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76" name="Shape 276"/>
        <p:cNvGrpSpPr/>
        <p:nvPr/>
      </p:nvGrpSpPr>
      <p:grpSpPr>
        <a:xfrm>
          <a:off x="0" y="0"/>
          <a:ext cx="0" cy="0"/>
          <a:chOff x="0" y="0"/>
          <a:chExt cx="0" cy="0"/>
        </a:xfrm>
      </p:grpSpPr>
      <p:sp>
        <p:nvSpPr>
          <p:cNvPr id="277" name="Google Shape;277;p37"/>
          <p:cNvSpPr txBox="1"/>
          <p:nvPr/>
        </p:nvSpPr>
        <p:spPr>
          <a:xfrm>
            <a:off x="1398000" y="2077200"/>
            <a:ext cx="63480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s-419" sz="3600">
                <a:solidFill>
                  <a:srgbClr val="E0FF00"/>
                </a:solidFill>
                <a:latin typeface="Anton"/>
                <a:ea typeface="Anton"/>
                <a:cs typeface="Anton"/>
                <a:sym typeface="Anton"/>
              </a:rPr>
              <a:t>MAP</a:t>
            </a:r>
            <a:endParaRPr i="1" sz="3600">
              <a:solidFill>
                <a:srgbClr val="E0FF00"/>
              </a:solidFill>
              <a:latin typeface="Anton"/>
              <a:ea typeface="Anton"/>
              <a:cs typeface="Anton"/>
              <a:sym typeface="Anton"/>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38"/>
          <p:cNvSpPr txBox="1"/>
          <p:nvPr/>
        </p:nvSpPr>
        <p:spPr>
          <a:xfrm>
            <a:off x="784638" y="1431450"/>
            <a:ext cx="5001300" cy="2280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s-419" sz="2000">
                <a:highlight>
                  <a:srgbClr val="FFFFFF"/>
                </a:highlight>
                <a:latin typeface="Helvetica Neue Light"/>
                <a:ea typeface="Helvetica Neue Light"/>
                <a:cs typeface="Helvetica Neue Light"/>
                <a:sym typeface="Helvetica Neue Light"/>
              </a:rPr>
              <a:t>El </a:t>
            </a:r>
            <a:r>
              <a:rPr b="1" lang="es-419" sz="2000">
                <a:highlight>
                  <a:srgbClr val="FFFFFF"/>
                </a:highlight>
                <a:latin typeface="Helvetica Neue"/>
                <a:ea typeface="Helvetica Neue"/>
                <a:cs typeface="Helvetica Neue"/>
                <a:sym typeface="Helvetica Neue"/>
              </a:rPr>
              <a:t>método map()</a:t>
            </a:r>
            <a:r>
              <a:rPr lang="es-419" sz="2000">
                <a:highlight>
                  <a:srgbClr val="FFFFFF"/>
                </a:highlight>
                <a:latin typeface="Helvetica Neue Light"/>
                <a:ea typeface="Helvetica Neue Light"/>
                <a:cs typeface="Helvetica Neue Light"/>
                <a:sym typeface="Helvetica Neue Light"/>
              </a:rPr>
              <a:t> nos permite generar un </a:t>
            </a:r>
            <a:r>
              <a:rPr b="1" lang="es-419" sz="2000">
                <a:highlight>
                  <a:srgbClr val="FFFFFF"/>
                </a:highlight>
                <a:latin typeface="Helvetica Neue"/>
                <a:ea typeface="Helvetica Neue"/>
                <a:cs typeface="Helvetica Neue"/>
                <a:sym typeface="Helvetica Neue"/>
              </a:rPr>
              <a:t>nuevo array </a:t>
            </a:r>
            <a:r>
              <a:rPr lang="es-419" sz="2000">
                <a:highlight>
                  <a:srgbClr val="FFFFFF"/>
                </a:highlight>
                <a:latin typeface="Helvetica Neue Light"/>
                <a:ea typeface="Helvetica Neue Light"/>
                <a:cs typeface="Helvetica Neue Light"/>
                <a:sym typeface="Helvetica Neue Light"/>
              </a:rPr>
              <a:t>tomando de base otro </a:t>
            </a:r>
            <a:r>
              <a:rPr b="1" lang="es-419" sz="2000">
                <a:highlight>
                  <a:srgbClr val="FFFFFF"/>
                </a:highlight>
                <a:latin typeface="Helvetica Neue"/>
                <a:ea typeface="Helvetica Neue"/>
                <a:cs typeface="Helvetica Neue"/>
                <a:sym typeface="Helvetica Neue"/>
              </a:rPr>
              <a:t>array </a:t>
            </a:r>
            <a:r>
              <a:rPr lang="es-419" sz="2000">
                <a:highlight>
                  <a:srgbClr val="FFFFFF"/>
                </a:highlight>
                <a:latin typeface="Helvetica Neue Light"/>
                <a:ea typeface="Helvetica Neue Light"/>
                <a:cs typeface="Helvetica Neue Light"/>
                <a:sym typeface="Helvetica Neue Light"/>
              </a:rPr>
              <a:t>y utilizando una función transformadora.</a:t>
            </a:r>
            <a:endParaRPr sz="2000">
              <a:highlight>
                <a:srgbClr val="FFFFFF"/>
              </a:highlight>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Clr>
                <a:schemeClr val="dk1"/>
              </a:buClr>
              <a:buSzPts val="1100"/>
              <a:buFont typeface="Arial"/>
              <a:buNone/>
            </a:pPr>
            <a:r>
              <a:t/>
            </a:r>
            <a:endParaRPr sz="2000">
              <a:highlight>
                <a:srgbClr val="FFFFFF"/>
              </a:highlight>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Clr>
                <a:schemeClr val="dk1"/>
              </a:buClr>
              <a:buSzPts val="1100"/>
              <a:buFont typeface="Arial"/>
              <a:buNone/>
            </a:pPr>
            <a:r>
              <a:rPr b="1" lang="es-419" sz="2000">
                <a:highlight>
                  <a:srgbClr val="FFFFFF"/>
                </a:highlight>
                <a:latin typeface="Helvetica Neue"/>
                <a:ea typeface="Helvetica Neue"/>
                <a:cs typeface="Helvetica Neue"/>
                <a:sym typeface="Helvetica Neue"/>
              </a:rPr>
              <a:t>Es particularmente útil para varios casos de uso.</a:t>
            </a:r>
            <a:endParaRPr sz="2000">
              <a:solidFill>
                <a:schemeClr val="dk1"/>
              </a:solidFill>
              <a:highlight>
                <a:srgbClr val="FFFFFF"/>
              </a:highlight>
              <a:latin typeface="Helvetica Neue Light"/>
              <a:ea typeface="Helvetica Neue Light"/>
              <a:cs typeface="Helvetica Neue Light"/>
              <a:sym typeface="Helvetica Neue Light"/>
            </a:endParaRPr>
          </a:p>
        </p:txBody>
      </p:sp>
      <p:pic>
        <p:nvPicPr>
          <p:cNvPr id="283" name="Google Shape;283;p38"/>
          <p:cNvPicPr preferRelativeResize="0"/>
          <p:nvPr/>
        </p:nvPicPr>
        <p:blipFill>
          <a:blip r:embed="rId3">
            <a:alphaModFix/>
          </a:blip>
          <a:stretch>
            <a:fillRect/>
          </a:stretch>
        </p:blipFill>
        <p:spPr>
          <a:xfrm>
            <a:off x="7567925" y="4659625"/>
            <a:ext cx="1186526" cy="330675"/>
          </a:xfrm>
          <a:prstGeom prst="rect">
            <a:avLst/>
          </a:prstGeom>
          <a:noFill/>
          <a:ln>
            <a:noFill/>
          </a:ln>
        </p:spPr>
      </p:pic>
      <p:grpSp>
        <p:nvGrpSpPr>
          <p:cNvPr id="284" name="Google Shape;284;p38"/>
          <p:cNvGrpSpPr/>
          <p:nvPr/>
        </p:nvGrpSpPr>
        <p:grpSpPr>
          <a:xfrm>
            <a:off x="6330763" y="1557450"/>
            <a:ext cx="2028604" cy="2028603"/>
            <a:chOff x="5760425" y="1557450"/>
            <a:chExt cx="2028604" cy="2028603"/>
          </a:xfrm>
        </p:grpSpPr>
        <p:pic>
          <p:nvPicPr>
            <p:cNvPr id="285" name="Google Shape;285;p38"/>
            <p:cNvPicPr preferRelativeResize="0"/>
            <p:nvPr/>
          </p:nvPicPr>
          <p:blipFill>
            <a:blip r:embed="rId4">
              <a:alphaModFix/>
            </a:blip>
            <a:stretch>
              <a:fillRect/>
            </a:stretch>
          </p:blipFill>
          <p:spPr>
            <a:xfrm>
              <a:off x="5760426" y="1557450"/>
              <a:ext cx="2028603" cy="2028603"/>
            </a:xfrm>
            <a:prstGeom prst="rect">
              <a:avLst/>
            </a:prstGeom>
            <a:noFill/>
            <a:ln>
              <a:noFill/>
            </a:ln>
          </p:spPr>
        </p:pic>
        <p:sp>
          <p:nvSpPr>
            <p:cNvPr id="286" name="Google Shape;286;p38"/>
            <p:cNvSpPr txBox="1"/>
            <p:nvPr/>
          </p:nvSpPr>
          <p:spPr>
            <a:xfrm>
              <a:off x="5760425" y="1557450"/>
              <a:ext cx="979500" cy="799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s-419" sz="2000">
                  <a:solidFill>
                    <a:schemeClr val="dk1"/>
                  </a:solidFill>
                  <a:latin typeface="Helvetica Neue"/>
                  <a:ea typeface="Helvetica Neue"/>
                  <a:cs typeface="Helvetica Neue"/>
                  <a:sym typeface="Helvetica Neue"/>
                </a:rPr>
                <a:t>map()</a:t>
              </a:r>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290" name="Shape 290"/>
        <p:cNvGrpSpPr/>
        <p:nvPr/>
      </p:nvGrpSpPr>
      <p:grpSpPr>
        <a:xfrm>
          <a:off x="0" y="0"/>
          <a:ext cx="0" cy="0"/>
          <a:chOff x="0" y="0"/>
          <a:chExt cx="0" cy="0"/>
        </a:xfrm>
      </p:grpSpPr>
      <p:sp>
        <p:nvSpPr>
          <p:cNvPr id="291" name="Google Shape;291;p39"/>
          <p:cNvSpPr txBox="1"/>
          <p:nvPr/>
        </p:nvSpPr>
        <p:spPr>
          <a:xfrm>
            <a:off x="1398000" y="149480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419" sz="3600" u="none" cap="none" strike="noStrike">
                <a:solidFill>
                  <a:srgbClr val="121212"/>
                </a:solidFill>
                <a:latin typeface="Anton"/>
                <a:ea typeface="Anton"/>
                <a:cs typeface="Anton"/>
                <a:sym typeface="Anton"/>
              </a:rPr>
              <a:t>VAMOS AL CÓDIGO</a:t>
            </a:r>
            <a:endParaRPr b="0" i="1" sz="3600" u="none" cap="none" strike="noStrike">
              <a:solidFill>
                <a:srgbClr val="121212"/>
              </a:solidFill>
              <a:latin typeface="Anton"/>
              <a:ea typeface="Anton"/>
              <a:cs typeface="Anton"/>
              <a:sym typeface="Anton"/>
            </a:endParaRPr>
          </a:p>
        </p:txBody>
      </p:sp>
      <p:pic>
        <p:nvPicPr>
          <p:cNvPr id="292" name="Google Shape;292;p39"/>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293" name="Google Shape;293;p39"/>
          <p:cNvPicPr preferRelativeResize="0"/>
          <p:nvPr/>
        </p:nvPicPr>
        <p:blipFill rotWithShape="1">
          <a:blip r:embed="rId4">
            <a:alphaModFix/>
          </a:blip>
          <a:srcRect b="0" l="0" r="0" t="0"/>
          <a:stretch/>
        </p:blipFill>
        <p:spPr>
          <a:xfrm>
            <a:off x="3390678" y="2320300"/>
            <a:ext cx="2362650" cy="13284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pic>
        <p:nvPicPr>
          <p:cNvPr id="298" name="Google Shape;298;p40"/>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299" name="Google Shape;299;p40"/>
          <p:cNvPicPr preferRelativeResize="0"/>
          <p:nvPr/>
        </p:nvPicPr>
        <p:blipFill>
          <a:blip r:embed="rId4">
            <a:alphaModFix/>
          </a:blip>
          <a:stretch>
            <a:fillRect/>
          </a:stretch>
        </p:blipFill>
        <p:spPr>
          <a:xfrm>
            <a:off x="386050" y="1486699"/>
            <a:ext cx="8371898" cy="2170125"/>
          </a:xfrm>
          <a:prstGeom prst="rect">
            <a:avLst/>
          </a:prstGeom>
          <a:noFill/>
          <a:ln>
            <a:noFill/>
          </a:ln>
        </p:spPr>
      </p:pic>
      <p:sp>
        <p:nvSpPr>
          <p:cNvPr id="300" name="Google Shape;300;p40"/>
          <p:cNvSpPr txBox="1"/>
          <p:nvPr/>
        </p:nvSpPr>
        <p:spPr>
          <a:xfrm>
            <a:off x="3555300" y="432425"/>
            <a:ext cx="2033400" cy="510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600"/>
              <a:buFont typeface="Arial"/>
              <a:buNone/>
            </a:pPr>
            <a:r>
              <a:rPr b="0" i="1" lang="es-419" sz="2600" u="none" cap="none" strike="noStrike">
                <a:solidFill>
                  <a:srgbClr val="000000"/>
                </a:solidFill>
                <a:latin typeface="Anton"/>
                <a:ea typeface="Anton"/>
                <a:cs typeface="Anton"/>
                <a:sym typeface="Anton"/>
              </a:rPr>
              <a:t>MÉTODO MAP</a:t>
            </a:r>
            <a:endParaRPr b="0" i="1" sz="2600" u="none" cap="none" strike="noStrike">
              <a:solidFill>
                <a:srgbClr val="000000"/>
              </a:solidFill>
              <a:latin typeface="Anton"/>
              <a:ea typeface="Anton"/>
              <a:cs typeface="Anton"/>
              <a:sym typeface="Anton"/>
            </a:endParaRPr>
          </a:p>
          <a:p>
            <a:pPr indent="0" lvl="0" marL="0" marR="0" rtl="0" algn="l">
              <a:lnSpc>
                <a:spcPct val="100000"/>
              </a:lnSpc>
              <a:spcBef>
                <a:spcPts val="0"/>
              </a:spcBef>
              <a:spcAft>
                <a:spcPts val="0"/>
              </a:spcAft>
              <a:buClr>
                <a:srgbClr val="000000"/>
              </a:buClr>
              <a:buSzPts val="2600"/>
              <a:buFont typeface="Arial"/>
              <a:buNone/>
            </a:pPr>
            <a:r>
              <a:t/>
            </a:r>
            <a:endParaRPr b="0" i="1" sz="2600" u="none" cap="none" strike="noStrike">
              <a:solidFill>
                <a:srgbClr val="000000"/>
              </a:solidFill>
              <a:latin typeface="Anton"/>
              <a:ea typeface="Anton"/>
              <a:cs typeface="Anton"/>
              <a:sym typeface="Anton"/>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41"/>
          <p:cNvSpPr txBox="1"/>
          <p:nvPr/>
        </p:nvSpPr>
        <p:spPr>
          <a:xfrm>
            <a:off x="719400" y="1094325"/>
            <a:ext cx="7705200" cy="1233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s-419" sz="2000">
                <a:solidFill>
                  <a:schemeClr val="dk1"/>
                </a:solidFill>
                <a:highlight>
                  <a:srgbClr val="FFFFFF"/>
                </a:highlight>
                <a:latin typeface="Helvetica Neue Light"/>
                <a:ea typeface="Helvetica Neue Light"/>
                <a:cs typeface="Helvetica Neue Light"/>
                <a:sym typeface="Helvetica Neue Light"/>
              </a:rPr>
              <a:t>En react, con el método map, podremos hacer </a:t>
            </a:r>
            <a:r>
              <a:rPr b="1" lang="es-419" sz="2000">
                <a:solidFill>
                  <a:schemeClr val="dk1"/>
                </a:solidFill>
                <a:highlight>
                  <a:srgbClr val="FFFFFF"/>
                </a:highlight>
                <a:latin typeface="Helvetica Neue"/>
                <a:ea typeface="Helvetica Neue"/>
                <a:cs typeface="Helvetica Neue"/>
                <a:sym typeface="Helvetica Neue"/>
              </a:rPr>
              <a:t>render de una colección de objetos. </a:t>
            </a:r>
            <a:endParaRPr b="1" sz="2000">
              <a:solidFill>
                <a:schemeClr val="dk1"/>
              </a:solidFill>
              <a:highlight>
                <a:srgbClr val="FFFFFF"/>
              </a:highlight>
              <a:latin typeface="Helvetica Neue"/>
              <a:ea typeface="Helvetica Neue"/>
              <a:cs typeface="Helvetica Neue"/>
              <a:sym typeface="Helvetica Neue"/>
            </a:endParaRPr>
          </a:p>
          <a:p>
            <a:pPr indent="0" lvl="0" marL="0" rtl="0" algn="l">
              <a:lnSpc>
                <a:spcPct val="115000"/>
              </a:lnSpc>
              <a:spcBef>
                <a:spcPts val="0"/>
              </a:spcBef>
              <a:spcAft>
                <a:spcPts val="0"/>
              </a:spcAft>
              <a:buClr>
                <a:schemeClr val="dk1"/>
              </a:buClr>
              <a:buSzPts val="1100"/>
              <a:buFont typeface="Arial"/>
              <a:buNone/>
            </a:pPr>
            <a:r>
              <a:t/>
            </a:r>
            <a:endParaRPr sz="2000">
              <a:solidFill>
                <a:schemeClr val="dk1"/>
              </a:solidFill>
              <a:highlight>
                <a:srgbClr val="FFFFFF"/>
              </a:highlight>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Clr>
                <a:schemeClr val="dk1"/>
              </a:buClr>
              <a:buSzPts val="1100"/>
              <a:buFont typeface="Arial"/>
              <a:buNone/>
            </a:pPr>
            <a:r>
              <a:rPr lang="es-419" sz="2000">
                <a:solidFill>
                  <a:schemeClr val="dk1"/>
                </a:solidFill>
                <a:highlight>
                  <a:srgbClr val="FFFFFF"/>
                </a:highlight>
                <a:latin typeface="Helvetica Neue Light"/>
                <a:ea typeface="Helvetica Neue Light"/>
                <a:cs typeface="Helvetica Neue Light"/>
                <a:sym typeface="Helvetica Neue Light"/>
              </a:rPr>
              <a:t>Por ejemplo:</a:t>
            </a:r>
            <a:endParaRPr sz="2000">
              <a:solidFill>
                <a:schemeClr val="dk1"/>
              </a:solidFill>
              <a:highlight>
                <a:srgbClr val="FFFFFF"/>
              </a:highlight>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2000">
              <a:solidFill>
                <a:schemeClr val="dk1"/>
              </a:solidFill>
              <a:highlight>
                <a:srgbClr val="FFFFFF"/>
              </a:highlight>
              <a:latin typeface="Helvetica Neue Light"/>
              <a:ea typeface="Helvetica Neue Light"/>
              <a:cs typeface="Helvetica Neue Light"/>
              <a:sym typeface="Helvetica Neue Light"/>
            </a:endParaRPr>
          </a:p>
        </p:txBody>
      </p:sp>
      <p:pic>
        <p:nvPicPr>
          <p:cNvPr id="306" name="Google Shape;306;p41"/>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307" name="Google Shape;307;p41"/>
          <p:cNvPicPr preferRelativeResize="0"/>
          <p:nvPr/>
        </p:nvPicPr>
        <p:blipFill>
          <a:blip r:embed="rId4">
            <a:alphaModFix/>
          </a:blip>
          <a:stretch>
            <a:fillRect/>
          </a:stretch>
        </p:blipFill>
        <p:spPr>
          <a:xfrm>
            <a:off x="719400" y="2628625"/>
            <a:ext cx="7263127" cy="2015153"/>
          </a:xfrm>
          <a:prstGeom prst="rect">
            <a:avLst/>
          </a:prstGeom>
          <a:noFill/>
          <a:ln>
            <a:noFill/>
          </a:ln>
        </p:spPr>
      </p:pic>
      <p:sp>
        <p:nvSpPr>
          <p:cNvPr id="308" name="Google Shape;308;p41"/>
          <p:cNvSpPr txBox="1"/>
          <p:nvPr/>
        </p:nvSpPr>
        <p:spPr>
          <a:xfrm>
            <a:off x="3555300" y="432425"/>
            <a:ext cx="2033400" cy="510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600"/>
              <a:buFont typeface="Arial"/>
              <a:buNone/>
            </a:pPr>
            <a:r>
              <a:rPr b="0" i="1" lang="es-419" sz="2600" u="none" cap="none" strike="noStrike">
                <a:solidFill>
                  <a:srgbClr val="000000"/>
                </a:solidFill>
                <a:latin typeface="Anton"/>
                <a:ea typeface="Anton"/>
                <a:cs typeface="Anton"/>
                <a:sym typeface="Anton"/>
              </a:rPr>
              <a:t>MÉTODO MAP</a:t>
            </a:r>
            <a:endParaRPr b="0" i="1" sz="2600" u="none" cap="none" strike="noStrike">
              <a:solidFill>
                <a:srgbClr val="000000"/>
              </a:solidFill>
              <a:latin typeface="Anton"/>
              <a:ea typeface="Anton"/>
              <a:cs typeface="Anton"/>
              <a:sym typeface="Anton"/>
            </a:endParaRPr>
          </a:p>
          <a:p>
            <a:pPr indent="0" lvl="0" marL="0" marR="0" rtl="0" algn="l">
              <a:lnSpc>
                <a:spcPct val="100000"/>
              </a:lnSpc>
              <a:spcBef>
                <a:spcPts val="0"/>
              </a:spcBef>
              <a:spcAft>
                <a:spcPts val="0"/>
              </a:spcAft>
              <a:buClr>
                <a:srgbClr val="000000"/>
              </a:buClr>
              <a:buSzPts val="2600"/>
              <a:buFont typeface="Arial"/>
              <a:buNone/>
            </a:pPr>
            <a:r>
              <a:t/>
            </a:r>
            <a:endParaRPr b="0" i="1" sz="2600" u="none" cap="none" strike="noStrike">
              <a:solidFill>
                <a:srgbClr val="000000"/>
              </a:solidFill>
              <a:latin typeface="Anton"/>
              <a:ea typeface="Anton"/>
              <a:cs typeface="Anton"/>
              <a:sym typeface="Anton"/>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7" name="Shape 67"/>
        <p:cNvGrpSpPr/>
        <p:nvPr/>
      </p:nvGrpSpPr>
      <p:grpSpPr>
        <a:xfrm>
          <a:off x="0" y="0"/>
          <a:ext cx="0" cy="0"/>
          <a:chOff x="0" y="0"/>
          <a:chExt cx="0" cy="0"/>
        </a:xfrm>
      </p:grpSpPr>
      <p:sp>
        <p:nvSpPr>
          <p:cNvPr id="68" name="Google Shape;68;p15"/>
          <p:cNvSpPr txBox="1"/>
          <p:nvPr/>
        </p:nvSpPr>
        <p:spPr>
          <a:xfrm>
            <a:off x="2054250" y="2255238"/>
            <a:ext cx="5035500" cy="633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419" sz="3600" u="none" cap="none" strike="noStrike">
                <a:solidFill>
                  <a:srgbClr val="121212"/>
                </a:solidFill>
                <a:latin typeface="Anton"/>
                <a:ea typeface="Anton"/>
                <a:cs typeface="Anton"/>
                <a:sym typeface="Anton"/>
              </a:rPr>
              <a:t>PROMISES, ASINCRONÍA Y MAP</a:t>
            </a:r>
            <a:endParaRPr b="0" i="1" sz="3600" u="none" cap="none" strike="noStrike">
              <a:solidFill>
                <a:srgbClr val="121212"/>
              </a:solidFill>
              <a:latin typeface="Anton"/>
              <a:ea typeface="Anton"/>
              <a:cs typeface="Anton"/>
              <a:sym typeface="Anton"/>
            </a:endParaRPr>
          </a:p>
        </p:txBody>
      </p:sp>
      <p:sp>
        <p:nvSpPr>
          <p:cNvPr id="69" name="Google Shape;69;p15"/>
          <p:cNvSpPr txBox="1"/>
          <p:nvPr/>
        </p:nvSpPr>
        <p:spPr>
          <a:xfrm>
            <a:off x="707225" y="4382850"/>
            <a:ext cx="1731000" cy="475800"/>
          </a:xfrm>
          <a:prstGeom prst="rect">
            <a:avLst/>
          </a:prstGeom>
          <a:noFill/>
          <a:ln>
            <a:noFill/>
          </a:ln>
        </p:spPr>
        <p:txBody>
          <a:bodyPr anchorCtr="0" anchor="ctr"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1800"/>
              <a:buFont typeface="Arial"/>
              <a:buNone/>
            </a:pPr>
            <a:r>
              <a:t/>
            </a:r>
            <a:endParaRPr b="1" i="0" sz="1800" u="none" cap="none" strike="noStrike">
              <a:solidFill>
                <a:srgbClr val="000000"/>
              </a:solidFill>
              <a:latin typeface="Lato"/>
              <a:ea typeface="Lato"/>
              <a:cs typeface="Lato"/>
              <a:sym typeface="Lato"/>
            </a:endParaRPr>
          </a:p>
        </p:txBody>
      </p:sp>
      <p:sp>
        <p:nvSpPr>
          <p:cNvPr id="70" name="Google Shape;70;p15"/>
          <p:cNvSpPr txBox="1"/>
          <p:nvPr/>
        </p:nvSpPr>
        <p:spPr>
          <a:xfrm>
            <a:off x="1631850" y="1533250"/>
            <a:ext cx="5880300" cy="475800"/>
          </a:xfrm>
          <a:prstGeom prst="rect">
            <a:avLst/>
          </a:prstGeom>
          <a:noFill/>
          <a:ln>
            <a:noFill/>
          </a:ln>
        </p:spPr>
        <p:txBody>
          <a:bodyPr anchorCtr="0" anchor="ctr"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2000"/>
              <a:buFont typeface="Arial"/>
              <a:buNone/>
            </a:pPr>
            <a:r>
              <a:rPr b="1" i="0" lang="es-419" sz="2000" u="none" cap="none" strike="noStrike">
                <a:solidFill>
                  <a:srgbClr val="121212"/>
                </a:solidFill>
                <a:latin typeface="Helvetica Neue"/>
                <a:ea typeface="Helvetica Neue"/>
                <a:cs typeface="Helvetica Neue"/>
                <a:sym typeface="Helvetica Neue"/>
              </a:rPr>
              <a:t>     Clase 06. </a:t>
            </a:r>
            <a:r>
              <a:rPr b="0" i="0" lang="es-419" sz="2000" u="none" cap="none" strike="noStrike">
                <a:solidFill>
                  <a:srgbClr val="121212"/>
                </a:solidFill>
                <a:latin typeface="Helvetica Neue Light"/>
                <a:ea typeface="Helvetica Neue Light"/>
                <a:cs typeface="Helvetica Neue Light"/>
                <a:sym typeface="Helvetica Neue Light"/>
              </a:rPr>
              <a:t> REACT JS</a:t>
            </a:r>
            <a:endParaRPr b="0" i="0" sz="1400" u="none" cap="none" strike="noStrike">
              <a:solidFill>
                <a:srgbClr val="121212"/>
              </a:solidFill>
              <a:latin typeface="Helvetica Neue Light"/>
              <a:ea typeface="Helvetica Neue Light"/>
              <a:cs typeface="Helvetica Neue Light"/>
              <a:sym typeface="Helvetica Neue Light"/>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42"/>
          <p:cNvSpPr txBox="1"/>
          <p:nvPr/>
        </p:nvSpPr>
        <p:spPr>
          <a:xfrm>
            <a:off x="130425" y="896388"/>
            <a:ext cx="8441100" cy="1233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s-419" sz="2000">
                <a:solidFill>
                  <a:schemeClr val="dk1"/>
                </a:solidFill>
                <a:highlight>
                  <a:srgbClr val="FFFFFF"/>
                </a:highlight>
                <a:latin typeface="Helvetica Neue Light"/>
                <a:ea typeface="Helvetica Neue Light"/>
                <a:cs typeface="Helvetica Neue Light"/>
                <a:sym typeface="Helvetica Neue Light"/>
              </a:rPr>
              <a:t>Idealmente debemos </a:t>
            </a:r>
            <a:r>
              <a:rPr b="1" lang="es-419" sz="2000">
                <a:solidFill>
                  <a:schemeClr val="dk1"/>
                </a:solidFill>
                <a:highlight>
                  <a:srgbClr val="FFFFFF"/>
                </a:highlight>
                <a:latin typeface="Helvetica Neue"/>
                <a:ea typeface="Helvetica Neue"/>
                <a:cs typeface="Helvetica Neue"/>
                <a:sym typeface="Helvetica Neue"/>
              </a:rPr>
              <a:t>incluir </a:t>
            </a:r>
            <a:r>
              <a:rPr lang="es-419" sz="2000">
                <a:solidFill>
                  <a:schemeClr val="dk1"/>
                </a:solidFill>
                <a:highlight>
                  <a:srgbClr val="FFFFFF"/>
                </a:highlight>
                <a:latin typeface="Helvetica Neue Light"/>
                <a:ea typeface="Helvetica Neue Light"/>
                <a:cs typeface="Helvetica Neue Light"/>
                <a:sym typeface="Helvetica Neue Light"/>
              </a:rPr>
              <a:t>en </a:t>
            </a:r>
            <a:r>
              <a:rPr b="1" lang="es-419" sz="2000">
                <a:solidFill>
                  <a:schemeClr val="dk1"/>
                </a:solidFill>
                <a:highlight>
                  <a:srgbClr val="FFFFFF"/>
                </a:highlight>
                <a:latin typeface="Helvetica Neue"/>
                <a:ea typeface="Helvetica Neue"/>
                <a:cs typeface="Helvetica Neue"/>
                <a:sym typeface="Helvetica Neue"/>
              </a:rPr>
              <a:t>cada elemento</a:t>
            </a:r>
            <a:r>
              <a:rPr lang="es-419" sz="2000">
                <a:solidFill>
                  <a:schemeClr val="dk1"/>
                </a:solidFill>
                <a:highlight>
                  <a:srgbClr val="FFFFFF"/>
                </a:highlight>
                <a:latin typeface="Helvetica Neue Light"/>
                <a:ea typeface="Helvetica Neue Light"/>
                <a:cs typeface="Helvetica Neue Light"/>
                <a:sym typeface="Helvetica Neue Light"/>
              </a:rPr>
              <a:t> la </a:t>
            </a:r>
            <a:r>
              <a:rPr b="1" lang="es-419" sz="2000">
                <a:solidFill>
                  <a:schemeClr val="dk1"/>
                </a:solidFill>
                <a:highlight>
                  <a:srgbClr val="FFFFFF"/>
                </a:highlight>
                <a:latin typeface="Helvetica Neue"/>
                <a:ea typeface="Helvetica Neue"/>
                <a:cs typeface="Helvetica Neue"/>
                <a:sym typeface="Helvetica Neue"/>
              </a:rPr>
              <a:t>propiedad </a:t>
            </a:r>
            <a:endParaRPr b="1" sz="2000">
              <a:solidFill>
                <a:schemeClr val="dk1"/>
              </a:solidFill>
              <a:highlight>
                <a:srgbClr val="FFFFFF"/>
              </a:highlight>
              <a:latin typeface="Helvetica Neue"/>
              <a:ea typeface="Helvetica Neue"/>
              <a:cs typeface="Helvetica Neue"/>
              <a:sym typeface="Helvetica Neue"/>
            </a:endParaRPr>
          </a:p>
          <a:p>
            <a:pPr indent="0" lvl="0" marL="0" rtl="0" algn="ctr">
              <a:lnSpc>
                <a:spcPct val="115000"/>
              </a:lnSpc>
              <a:spcBef>
                <a:spcPts val="0"/>
              </a:spcBef>
              <a:spcAft>
                <a:spcPts val="0"/>
              </a:spcAft>
              <a:buClr>
                <a:schemeClr val="dk1"/>
              </a:buClr>
              <a:buSzPts val="1100"/>
              <a:buFont typeface="Arial"/>
              <a:buNone/>
            </a:pPr>
            <a:r>
              <a:rPr b="1" lang="es-419" sz="2000">
                <a:solidFill>
                  <a:schemeClr val="dk1"/>
                </a:solidFill>
                <a:highlight>
                  <a:srgbClr val="FFFFFF"/>
                </a:highlight>
                <a:latin typeface="Helvetica Neue"/>
                <a:ea typeface="Helvetica Neue"/>
                <a:cs typeface="Helvetica Neue"/>
                <a:sym typeface="Helvetica Neue"/>
              </a:rPr>
              <a:t>key</a:t>
            </a:r>
            <a:r>
              <a:rPr lang="es-419" sz="2000">
                <a:solidFill>
                  <a:schemeClr val="dk1"/>
                </a:solidFill>
                <a:highlight>
                  <a:srgbClr val="FFFFFF"/>
                </a:highlight>
                <a:latin typeface="Helvetica Neue Light"/>
                <a:ea typeface="Helvetica Neue Light"/>
                <a:cs typeface="Helvetica Neue Light"/>
                <a:sym typeface="Helvetica Neue Light"/>
              </a:rPr>
              <a:t>, que marque la </a:t>
            </a:r>
            <a:r>
              <a:rPr b="1" lang="es-419" sz="2000">
                <a:solidFill>
                  <a:schemeClr val="dk1"/>
                </a:solidFill>
                <a:highlight>
                  <a:srgbClr val="FFFFFF"/>
                </a:highlight>
                <a:latin typeface="Helvetica Neue"/>
                <a:ea typeface="Helvetica Neue"/>
                <a:cs typeface="Helvetica Neue"/>
                <a:sym typeface="Helvetica Neue"/>
              </a:rPr>
              <a:t>identidad del elemento</a:t>
            </a:r>
            <a:r>
              <a:rPr lang="es-419" sz="2000">
                <a:solidFill>
                  <a:schemeClr val="dk1"/>
                </a:solidFill>
                <a:highlight>
                  <a:srgbClr val="FFFFFF"/>
                </a:highlight>
                <a:latin typeface="Helvetica Neue Light"/>
                <a:ea typeface="Helvetica Neue Light"/>
                <a:cs typeface="Helvetica Neue Light"/>
                <a:sym typeface="Helvetica Neue Light"/>
              </a:rPr>
              <a:t>. Esto ayudará a react a </a:t>
            </a:r>
            <a:r>
              <a:rPr b="1" lang="es-419" sz="2000">
                <a:solidFill>
                  <a:schemeClr val="dk1"/>
                </a:solidFill>
                <a:highlight>
                  <a:srgbClr val="FFFFFF"/>
                </a:highlight>
                <a:latin typeface="Helvetica Neue"/>
                <a:ea typeface="Helvetica Neue"/>
                <a:cs typeface="Helvetica Neue"/>
                <a:sym typeface="Helvetica Neue"/>
              </a:rPr>
              <a:t>optimizar el rendering</a:t>
            </a:r>
            <a:r>
              <a:rPr lang="es-419" sz="2000">
                <a:solidFill>
                  <a:schemeClr val="dk1"/>
                </a:solidFill>
                <a:highlight>
                  <a:srgbClr val="FFFFFF"/>
                </a:highlight>
                <a:latin typeface="Helvetica Neue Light"/>
                <a:ea typeface="Helvetica Neue Light"/>
                <a:cs typeface="Helvetica Neue Light"/>
                <a:sym typeface="Helvetica Neue Light"/>
              </a:rPr>
              <a:t> ante cambios en el array.</a:t>
            </a:r>
            <a:endParaRPr sz="2000">
              <a:solidFill>
                <a:schemeClr val="dk1"/>
              </a:solidFill>
              <a:highlight>
                <a:srgbClr val="FFFFFF"/>
              </a:highlight>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Clr>
                <a:schemeClr val="dk1"/>
              </a:buClr>
              <a:buSzPts val="1100"/>
              <a:buFont typeface="Arial"/>
              <a:buNone/>
            </a:pPr>
            <a:r>
              <a:t/>
            </a:r>
            <a:endParaRPr sz="2000">
              <a:solidFill>
                <a:schemeClr val="dk1"/>
              </a:solidFill>
              <a:highlight>
                <a:srgbClr val="FFFFFF"/>
              </a:highlight>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Clr>
                <a:schemeClr val="dk1"/>
              </a:buClr>
              <a:buSzPts val="1100"/>
              <a:buFont typeface="Arial"/>
              <a:buNone/>
            </a:pPr>
            <a:r>
              <a:t/>
            </a:r>
            <a:endParaRPr sz="2000">
              <a:solidFill>
                <a:schemeClr val="dk1"/>
              </a:solidFill>
              <a:highlight>
                <a:srgbClr val="FFFFFF"/>
              </a:highlight>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Clr>
                <a:schemeClr val="dk1"/>
              </a:buClr>
              <a:buSzPts val="1100"/>
              <a:buFont typeface="Arial"/>
              <a:buNone/>
            </a:pPr>
            <a:r>
              <a:t/>
            </a:r>
            <a:endParaRPr sz="2000">
              <a:solidFill>
                <a:schemeClr val="dk1"/>
              </a:solidFill>
              <a:highlight>
                <a:srgbClr val="FFFFFF"/>
              </a:highlight>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Clr>
                <a:schemeClr val="dk1"/>
              </a:buClr>
              <a:buSzPts val="1100"/>
              <a:buFont typeface="Arial"/>
              <a:buNone/>
            </a:pPr>
            <a:r>
              <a:t/>
            </a:r>
            <a:endParaRPr sz="2000">
              <a:solidFill>
                <a:schemeClr val="dk1"/>
              </a:solidFill>
              <a:highlight>
                <a:srgbClr val="FFFFFF"/>
              </a:highlight>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Clr>
                <a:schemeClr val="dk1"/>
              </a:buClr>
              <a:buSzPts val="1100"/>
              <a:buFont typeface="Arial"/>
              <a:buNone/>
            </a:pPr>
            <a:r>
              <a:t/>
            </a:r>
            <a:endParaRPr sz="2000">
              <a:solidFill>
                <a:schemeClr val="dk1"/>
              </a:solidFill>
              <a:highlight>
                <a:srgbClr val="FFFFFF"/>
              </a:highlight>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Clr>
                <a:schemeClr val="dk1"/>
              </a:buClr>
              <a:buSzPts val="1100"/>
              <a:buFont typeface="Arial"/>
              <a:buNone/>
            </a:pPr>
            <a:r>
              <a:t/>
            </a:r>
            <a:endParaRPr i="1" sz="1700">
              <a:solidFill>
                <a:schemeClr val="dk1"/>
              </a:solidFill>
              <a:highlight>
                <a:srgbClr val="FFFFFF"/>
              </a:highlight>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Clr>
                <a:schemeClr val="dk1"/>
              </a:buClr>
              <a:buSzPts val="1100"/>
              <a:buFont typeface="Arial"/>
              <a:buNone/>
            </a:pPr>
            <a:r>
              <a:rPr i="1" lang="es-419" sz="1700">
                <a:solidFill>
                  <a:schemeClr val="dk1"/>
                </a:solidFill>
                <a:highlight>
                  <a:srgbClr val="FFFFFF"/>
                </a:highlight>
                <a:latin typeface="Helvetica Neue Light"/>
                <a:ea typeface="Helvetica Neue Light"/>
                <a:cs typeface="Helvetica Neue Light"/>
                <a:sym typeface="Helvetica Neue Light"/>
              </a:rPr>
              <a:t>De no tenerla podemos auto-generarla con el </a:t>
            </a:r>
            <a:r>
              <a:rPr b="1" i="1" lang="es-419" sz="1700">
                <a:solidFill>
                  <a:schemeClr val="dk1"/>
                </a:solidFill>
                <a:highlight>
                  <a:srgbClr val="FFFFFF"/>
                </a:highlight>
                <a:latin typeface="Helvetica Neue"/>
                <a:ea typeface="Helvetica Neue"/>
                <a:cs typeface="Helvetica Neue"/>
                <a:sym typeface="Helvetica Neue"/>
              </a:rPr>
              <a:t>index </a:t>
            </a:r>
            <a:r>
              <a:rPr i="1" lang="es-419" sz="1700">
                <a:solidFill>
                  <a:schemeClr val="dk1"/>
                </a:solidFill>
                <a:highlight>
                  <a:srgbClr val="FFFFFF"/>
                </a:highlight>
                <a:latin typeface="Helvetica Neue Light"/>
                <a:ea typeface="Helvetica Neue Light"/>
                <a:cs typeface="Helvetica Neue Light"/>
                <a:sym typeface="Helvetica Neue Light"/>
              </a:rPr>
              <a:t>provisto por el segundo parámetro de </a:t>
            </a:r>
            <a:r>
              <a:rPr b="1" i="1" lang="es-419" sz="1700">
                <a:solidFill>
                  <a:schemeClr val="dk1"/>
                </a:solidFill>
                <a:highlight>
                  <a:srgbClr val="FFFFFF"/>
                </a:highlight>
                <a:latin typeface="Helvetica Neue"/>
                <a:ea typeface="Helvetica Neue"/>
                <a:cs typeface="Helvetica Neue"/>
                <a:sym typeface="Helvetica Neue"/>
              </a:rPr>
              <a:t>map</a:t>
            </a:r>
            <a:r>
              <a:rPr i="1" lang="es-419" sz="1700">
                <a:solidFill>
                  <a:schemeClr val="dk1"/>
                </a:solidFill>
                <a:highlight>
                  <a:srgbClr val="FFFFFF"/>
                </a:highlight>
                <a:latin typeface="Helvetica Neue Light"/>
                <a:ea typeface="Helvetica Neue Light"/>
                <a:cs typeface="Helvetica Neue Light"/>
                <a:sym typeface="Helvetica Neue Light"/>
              </a:rPr>
              <a:t>, pero sólo optimizará si hay adiciones al final del array</a:t>
            </a:r>
            <a:endParaRPr sz="1700">
              <a:solidFill>
                <a:schemeClr val="dk1"/>
              </a:solidFill>
              <a:highlight>
                <a:srgbClr val="FFFFFF"/>
              </a:highlight>
              <a:latin typeface="Helvetica Neue Light"/>
              <a:ea typeface="Helvetica Neue Light"/>
              <a:cs typeface="Helvetica Neue Light"/>
              <a:sym typeface="Helvetica Neue Light"/>
            </a:endParaRPr>
          </a:p>
        </p:txBody>
      </p:sp>
      <p:pic>
        <p:nvPicPr>
          <p:cNvPr id="314" name="Google Shape;314;p42"/>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315" name="Google Shape;315;p42"/>
          <p:cNvPicPr preferRelativeResize="0"/>
          <p:nvPr/>
        </p:nvPicPr>
        <p:blipFill rotWithShape="1">
          <a:blip r:embed="rId4">
            <a:alphaModFix/>
          </a:blip>
          <a:srcRect b="0" l="0" r="0" t="24253"/>
          <a:stretch/>
        </p:blipFill>
        <p:spPr>
          <a:xfrm>
            <a:off x="940450" y="2129700"/>
            <a:ext cx="7263099" cy="1773625"/>
          </a:xfrm>
          <a:prstGeom prst="rect">
            <a:avLst/>
          </a:prstGeom>
          <a:noFill/>
          <a:ln>
            <a:noFill/>
          </a:ln>
        </p:spPr>
      </p:pic>
      <p:sp>
        <p:nvSpPr>
          <p:cNvPr id="316" name="Google Shape;316;p42"/>
          <p:cNvSpPr/>
          <p:nvPr/>
        </p:nvSpPr>
        <p:spPr>
          <a:xfrm>
            <a:off x="2755150" y="3368675"/>
            <a:ext cx="1033200" cy="3306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42"/>
          <p:cNvSpPr txBox="1"/>
          <p:nvPr/>
        </p:nvSpPr>
        <p:spPr>
          <a:xfrm>
            <a:off x="2938113" y="273475"/>
            <a:ext cx="2825700" cy="510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600"/>
              <a:buFont typeface="Arial"/>
              <a:buNone/>
            </a:pPr>
            <a:r>
              <a:rPr b="0" i="1" lang="es-419" sz="2600" u="none" cap="none" strike="noStrike">
                <a:solidFill>
                  <a:srgbClr val="000000"/>
                </a:solidFill>
                <a:latin typeface="Anton"/>
                <a:ea typeface="Anton"/>
                <a:cs typeface="Anton"/>
                <a:sym typeface="Anton"/>
              </a:rPr>
              <a:t>MÉTODO MAP: KEYS</a:t>
            </a:r>
            <a:endParaRPr b="0" i="1" sz="2600" u="none" cap="none" strike="noStrike">
              <a:solidFill>
                <a:srgbClr val="000000"/>
              </a:solidFill>
              <a:latin typeface="Anton"/>
              <a:ea typeface="Anton"/>
              <a:cs typeface="Anton"/>
              <a:sym typeface="Anton"/>
            </a:endParaRPr>
          </a:p>
          <a:p>
            <a:pPr indent="0" lvl="0" marL="0" marR="0" rtl="0" algn="l">
              <a:lnSpc>
                <a:spcPct val="100000"/>
              </a:lnSpc>
              <a:spcBef>
                <a:spcPts val="0"/>
              </a:spcBef>
              <a:spcAft>
                <a:spcPts val="0"/>
              </a:spcAft>
              <a:buClr>
                <a:srgbClr val="000000"/>
              </a:buClr>
              <a:buSzPts val="2600"/>
              <a:buFont typeface="Arial"/>
              <a:buNone/>
            </a:pPr>
            <a:r>
              <a:t/>
            </a:r>
            <a:endParaRPr b="0" i="1" sz="2600" u="none" cap="none" strike="noStrike">
              <a:solidFill>
                <a:srgbClr val="000000"/>
              </a:solidFill>
              <a:latin typeface="Anton"/>
              <a:ea typeface="Anton"/>
              <a:cs typeface="Anton"/>
              <a:sym typeface="Anton"/>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43"/>
          <p:cNvSpPr txBox="1"/>
          <p:nvPr/>
        </p:nvSpPr>
        <p:spPr>
          <a:xfrm>
            <a:off x="1443000" y="2469325"/>
            <a:ext cx="6258000" cy="989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b="0" i="1" lang="es-419" sz="4000" u="none" cap="none" strike="noStrike">
                <a:solidFill>
                  <a:srgbClr val="000000"/>
                </a:solidFill>
                <a:latin typeface="Anton"/>
                <a:ea typeface="Anton"/>
                <a:cs typeface="Anton"/>
                <a:sym typeface="Anton"/>
              </a:rPr>
              <a:t>CATÁLOGO CON MAPS Y PROMISES</a:t>
            </a:r>
            <a:endParaRPr b="0" i="1" sz="4000" u="none" cap="none" strike="noStrike">
              <a:solidFill>
                <a:srgbClr val="000000"/>
              </a:solidFill>
              <a:latin typeface="Anton"/>
              <a:ea typeface="Anton"/>
              <a:cs typeface="Anton"/>
              <a:sym typeface="Anton"/>
            </a:endParaRPr>
          </a:p>
        </p:txBody>
      </p:sp>
      <p:sp>
        <p:nvSpPr>
          <p:cNvPr id="323" name="Google Shape;323;p43"/>
          <p:cNvSpPr txBox="1"/>
          <p:nvPr/>
        </p:nvSpPr>
        <p:spPr>
          <a:xfrm>
            <a:off x="938100" y="3967125"/>
            <a:ext cx="7267800" cy="8847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100"/>
              <a:buFont typeface="Arial"/>
              <a:buNone/>
            </a:pPr>
            <a:r>
              <a:rPr lang="es-419" sz="2000">
                <a:solidFill>
                  <a:schemeClr val="dk1"/>
                </a:solidFill>
                <a:highlight>
                  <a:schemeClr val="lt1"/>
                </a:highlight>
                <a:latin typeface="Helvetica Neue Light"/>
                <a:ea typeface="Helvetica Neue Light"/>
                <a:cs typeface="Helvetica Neue Light"/>
                <a:sym typeface="Helvetica Neue Light"/>
              </a:rPr>
              <a:t>Crea los componentes </a:t>
            </a:r>
            <a:r>
              <a:rPr b="1" lang="es-419" sz="2000">
                <a:solidFill>
                  <a:schemeClr val="dk1"/>
                </a:solidFill>
                <a:highlight>
                  <a:schemeClr val="lt1"/>
                </a:highlight>
                <a:latin typeface="Helvetica Neue"/>
                <a:ea typeface="Helvetica Neue"/>
                <a:cs typeface="Helvetica Neue"/>
                <a:sym typeface="Helvetica Neue"/>
              </a:rPr>
              <a:t>Item.js e </a:t>
            </a:r>
            <a:r>
              <a:rPr b="1" lang="es-419" sz="2000">
                <a:solidFill>
                  <a:schemeClr val="dk1"/>
                </a:solidFill>
                <a:highlight>
                  <a:schemeClr val="lt1"/>
                </a:highlight>
                <a:latin typeface="Helvetica Neue"/>
                <a:ea typeface="Helvetica Neue"/>
                <a:cs typeface="Helvetica Neue"/>
                <a:sym typeface="Helvetica Neue"/>
              </a:rPr>
              <a:t>ItemList</a:t>
            </a:r>
            <a:r>
              <a:rPr b="1" lang="es-419" sz="2000">
                <a:solidFill>
                  <a:schemeClr val="dk1"/>
                </a:solidFill>
                <a:highlight>
                  <a:schemeClr val="lt1"/>
                </a:highlight>
                <a:latin typeface="Helvetica Neue"/>
                <a:ea typeface="Helvetica Neue"/>
                <a:cs typeface="Helvetica Neue"/>
                <a:sym typeface="Helvetica Neue"/>
              </a:rPr>
              <a:t>.js</a:t>
            </a:r>
            <a:r>
              <a:rPr lang="es-419" sz="2000">
                <a:solidFill>
                  <a:schemeClr val="dk1"/>
                </a:solidFill>
                <a:highlight>
                  <a:schemeClr val="lt1"/>
                </a:highlight>
                <a:latin typeface="Helvetica Neue Light"/>
                <a:ea typeface="Helvetica Neue Light"/>
                <a:cs typeface="Helvetica Neue Light"/>
                <a:sym typeface="Helvetica Neue Light"/>
              </a:rPr>
              <a:t> para mostrar algunos productos en tu </a:t>
            </a:r>
            <a:r>
              <a:rPr b="1" lang="es-419" sz="2000">
                <a:solidFill>
                  <a:schemeClr val="dk1"/>
                </a:solidFill>
                <a:highlight>
                  <a:schemeClr val="lt1"/>
                </a:highlight>
                <a:latin typeface="Helvetica Neue"/>
                <a:ea typeface="Helvetica Neue"/>
                <a:cs typeface="Helvetica Neue"/>
                <a:sym typeface="Helvetica Neue"/>
              </a:rPr>
              <a:t>ItemListContainer.js. </a:t>
            </a:r>
            <a:endParaRPr b="1" sz="2000">
              <a:solidFill>
                <a:schemeClr val="dk1"/>
              </a:solidFill>
              <a:highlight>
                <a:schemeClr val="lt1"/>
              </a:highlight>
              <a:latin typeface="Helvetica Neue"/>
              <a:ea typeface="Helvetica Neue"/>
              <a:cs typeface="Helvetica Neue"/>
              <a:sym typeface="Helvetica Neue"/>
            </a:endParaRPr>
          </a:p>
          <a:p>
            <a:pPr indent="0" lvl="0" marL="0" marR="0" rtl="0" algn="ctr">
              <a:lnSpc>
                <a:spcPct val="115000"/>
              </a:lnSpc>
              <a:spcBef>
                <a:spcPts val="0"/>
              </a:spcBef>
              <a:spcAft>
                <a:spcPts val="0"/>
              </a:spcAft>
              <a:buClr>
                <a:srgbClr val="000000"/>
              </a:buClr>
              <a:buSzPts val="2000"/>
              <a:buFont typeface="Arial"/>
              <a:buNone/>
            </a:pPr>
            <a:r>
              <a:t/>
            </a:r>
            <a:endParaRPr b="0" i="0" sz="2000" u="none" cap="none" strike="noStrike">
              <a:solidFill>
                <a:schemeClr val="dk1"/>
              </a:solidFill>
              <a:highlight>
                <a:schemeClr val="lt1"/>
              </a:highlight>
              <a:latin typeface="Helvetica Neue Light"/>
              <a:ea typeface="Helvetica Neue Light"/>
              <a:cs typeface="Helvetica Neue Light"/>
              <a:sym typeface="Helvetica Neue Light"/>
            </a:endParaRPr>
          </a:p>
        </p:txBody>
      </p:sp>
      <p:pic>
        <p:nvPicPr>
          <p:cNvPr id="324" name="Google Shape;324;p43"/>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325" name="Google Shape;325;p43"/>
          <p:cNvPicPr preferRelativeResize="0"/>
          <p:nvPr/>
        </p:nvPicPr>
        <p:blipFill rotWithShape="1">
          <a:blip r:embed="rId4">
            <a:alphaModFix/>
          </a:blip>
          <a:srcRect b="0" l="0" r="0" t="0"/>
          <a:stretch/>
        </p:blipFill>
        <p:spPr>
          <a:xfrm>
            <a:off x="3882275" y="886224"/>
            <a:ext cx="1379450" cy="1379450"/>
          </a:xfrm>
          <a:prstGeom prst="rect">
            <a:avLst/>
          </a:prstGeom>
          <a:noFill/>
          <a:ln>
            <a:noFill/>
          </a:ln>
        </p:spPr>
      </p:pic>
      <p:sp>
        <p:nvSpPr>
          <p:cNvPr id="326" name="Google Shape;326;p43"/>
          <p:cNvSpPr/>
          <p:nvPr/>
        </p:nvSpPr>
        <p:spPr>
          <a:xfrm>
            <a:off x="4879825" y="886225"/>
            <a:ext cx="381900" cy="381900"/>
          </a:xfrm>
          <a:prstGeom prst="ellipse">
            <a:avLst/>
          </a:prstGeom>
          <a:solidFill>
            <a:srgbClr val="22222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s-419" sz="1400" u="none" cap="none" strike="noStrike">
                <a:solidFill>
                  <a:srgbClr val="FFFFFF"/>
                </a:solidFill>
                <a:latin typeface="Helvetica Neue"/>
                <a:ea typeface="Helvetica Neue"/>
                <a:cs typeface="Helvetica Neue"/>
                <a:sym typeface="Helvetica Neue"/>
              </a:rPr>
              <a:t>5</a:t>
            </a:r>
            <a:endParaRPr b="1" i="0" sz="1400" u="none" cap="none" strike="noStrike">
              <a:solidFill>
                <a:srgbClr val="FFFFFF"/>
              </a:solidFill>
              <a:latin typeface="Helvetica Neue"/>
              <a:ea typeface="Helvetica Neue"/>
              <a:cs typeface="Helvetica Neue"/>
              <a:sym typeface="Helvetica Neue"/>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graphicFrame>
        <p:nvGraphicFramePr>
          <p:cNvPr id="331" name="Google Shape;331;p44"/>
          <p:cNvGraphicFramePr/>
          <p:nvPr/>
        </p:nvGraphicFramePr>
        <p:xfrm>
          <a:off x="153263" y="147713"/>
          <a:ext cx="3000000" cy="3000000"/>
        </p:xfrm>
        <a:graphic>
          <a:graphicData uri="http://schemas.openxmlformats.org/drawingml/2006/table">
            <a:tbl>
              <a:tblPr>
                <a:noFill/>
                <a:tableStyleId>{15E0D973-3CEA-48BB-B3AD-C56FB4A4E72F}</a:tableStyleId>
              </a:tblPr>
              <a:tblGrid>
                <a:gridCol w="2945825"/>
                <a:gridCol w="3822275"/>
                <a:gridCol w="2069375"/>
              </a:tblGrid>
              <a:tr h="734725">
                <a:tc gridSpan="3">
                  <a:txBody>
                    <a:bodyPr/>
                    <a:lstStyle/>
                    <a:p>
                      <a:pPr indent="0" lvl="0" marL="0" marR="0" rtl="0" algn="l">
                        <a:lnSpc>
                          <a:spcPct val="100000"/>
                        </a:lnSpc>
                        <a:spcBef>
                          <a:spcPts val="0"/>
                        </a:spcBef>
                        <a:spcAft>
                          <a:spcPts val="0"/>
                        </a:spcAft>
                        <a:buClr>
                          <a:srgbClr val="000000"/>
                        </a:buClr>
                        <a:buSzPts val="2400"/>
                        <a:buFont typeface="Arial"/>
                        <a:buNone/>
                      </a:pPr>
                      <a:r>
                        <a:rPr i="1" lang="es-419" sz="2400" u="none" cap="none" strike="noStrike">
                          <a:solidFill>
                            <a:schemeClr val="dk1"/>
                          </a:solidFill>
                          <a:latin typeface="Anton"/>
                          <a:ea typeface="Anton"/>
                          <a:cs typeface="Anton"/>
                          <a:sym typeface="Anton"/>
                        </a:rPr>
                        <a:t>CATÁLOGO CON MAPS</a:t>
                      </a:r>
                      <a:endParaRPr i="1" sz="2400" u="none" cap="none" strike="noStrike">
                        <a:solidFill>
                          <a:schemeClr val="dk1"/>
                        </a:solidFill>
                        <a:latin typeface="Anton"/>
                        <a:ea typeface="Anton"/>
                        <a:cs typeface="Anton"/>
                        <a:sym typeface="Anton"/>
                      </a:endParaRPr>
                    </a:p>
                  </a:txBody>
                  <a:tcPr marT="162000"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3CEFAB"/>
                    </a:solidFill>
                  </a:tcPr>
                </a:tc>
                <a:tc hMerge="1"/>
                <a:tc hMerge="1"/>
              </a:tr>
              <a:tr h="825350">
                <a:tc gridSpan="2">
                  <a:txBody>
                    <a:bodyPr/>
                    <a:lstStyle/>
                    <a:p>
                      <a:pPr indent="0" lvl="0" marL="0" marR="0" rtl="0" algn="l">
                        <a:lnSpc>
                          <a:spcPct val="100000"/>
                        </a:lnSpc>
                        <a:spcBef>
                          <a:spcPts val="0"/>
                        </a:spcBef>
                        <a:spcAft>
                          <a:spcPts val="0"/>
                        </a:spcAft>
                        <a:buClr>
                          <a:srgbClr val="000000"/>
                        </a:buClr>
                        <a:buSzPts val="1600"/>
                        <a:buFont typeface="Arial"/>
                        <a:buNone/>
                      </a:pPr>
                      <a:r>
                        <a:rPr b="1" lang="es-419" sz="1500" u="none" cap="none" strike="noStrike">
                          <a:latin typeface="Helvetica Neue"/>
                          <a:ea typeface="Helvetica Neue"/>
                          <a:cs typeface="Helvetica Neue"/>
                          <a:sym typeface="Helvetica Neue"/>
                        </a:rPr>
                        <a:t>Formato: </a:t>
                      </a:r>
                      <a:r>
                        <a:rPr lang="es-419" sz="1500">
                          <a:solidFill>
                            <a:schemeClr val="dk1"/>
                          </a:solidFill>
                          <a:latin typeface="Helvetica Neue Light"/>
                          <a:ea typeface="Helvetica Neue Light"/>
                          <a:cs typeface="Helvetica Neue Light"/>
                          <a:sym typeface="Helvetica Neue Light"/>
                        </a:rPr>
                        <a:t>link a último commit con el feature. </a:t>
                      </a:r>
                      <a:r>
                        <a:rPr lang="es-419" sz="1500" u="none" cap="none" strike="noStrike">
                          <a:solidFill>
                            <a:schemeClr val="dk1"/>
                          </a:solidFill>
                          <a:latin typeface="Helvetica Neue Light"/>
                          <a:ea typeface="Helvetica Neue Light"/>
                          <a:cs typeface="Helvetica Neue Light"/>
                          <a:sym typeface="Helvetica Neue Light"/>
                        </a:rPr>
                        <a:t>Debe tener el nombre </a:t>
                      </a:r>
                      <a:r>
                        <a:rPr lang="es-419" sz="1500" u="none" cap="none" strike="noStrike">
                          <a:solidFill>
                            <a:schemeClr val="dk1"/>
                          </a:solidFill>
                          <a:highlight>
                            <a:srgbClr val="A6FFCA"/>
                          </a:highlight>
                          <a:latin typeface="Helvetica Neue Light"/>
                          <a:ea typeface="Helvetica Neue Light"/>
                          <a:cs typeface="Helvetica Neue Light"/>
                          <a:sym typeface="Helvetica Neue Light"/>
                        </a:rPr>
                        <a:t>“Idea+Apellido”</a:t>
                      </a:r>
                      <a:r>
                        <a:rPr lang="es-419" sz="1500" u="none" cap="none" strike="noStrike">
                          <a:solidFill>
                            <a:schemeClr val="dk1"/>
                          </a:solidFill>
                          <a:latin typeface="Helvetica Neue Light"/>
                          <a:ea typeface="Helvetica Neue Light"/>
                          <a:cs typeface="Helvetica Neue Light"/>
                          <a:sym typeface="Helvetica Neue Light"/>
                        </a:rPr>
                        <a:t>.</a:t>
                      </a:r>
                      <a:endParaRPr sz="1500" u="none" cap="none" strike="noStrike">
                        <a:latin typeface="Helvetica Neue Light"/>
                        <a:ea typeface="Helvetica Neue Light"/>
                        <a:cs typeface="Helvetica Neue Light"/>
                        <a:sym typeface="Helvetica Neue Light"/>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a:txBody>
                    <a:bodyPr/>
                    <a:lstStyle/>
                    <a:p>
                      <a:pPr indent="0" lvl="0" marL="0" marR="0" rtl="0" algn="ctr">
                        <a:lnSpc>
                          <a:spcPct val="100000"/>
                        </a:lnSpc>
                        <a:spcBef>
                          <a:spcPts val="0"/>
                        </a:spcBef>
                        <a:spcAft>
                          <a:spcPts val="0"/>
                        </a:spcAft>
                        <a:buClr>
                          <a:srgbClr val="000000"/>
                        </a:buClr>
                        <a:buSzPts val="1500"/>
                        <a:buFont typeface="Arial"/>
                        <a:buNone/>
                      </a:pPr>
                      <a:r>
                        <a:t/>
                      </a:r>
                      <a:endParaRPr u="none" cap="none" strike="noStrike">
                        <a:latin typeface="Helvetica Neue"/>
                        <a:ea typeface="Helvetica Neue"/>
                        <a:cs typeface="Helvetica Neue"/>
                        <a:sym typeface="Helvetica Neue"/>
                      </a:endParaRPr>
                    </a:p>
                  </a:txBody>
                  <a:tcPr marT="91425" marB="91425" marR="91425" marL="91425">
                    <a:lnL cap="flat" cmpd="sng" w="9525">
                      <a:solidFill>
                        <a:srgbClr val="000000"/>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2"/>
                    </a:solidFill>
                  </a:tcPr>
                </a:tc>
              </a:tr>
              <a:tr h="2411750">
                <a:tc gridSpan="3">
                  <a:txBody>
                    <a:bodyPr/>
                    <a:lstStyle/>
                    <a:p>
                      <a:pPr indent="0" lvl="0" marL="0" marR="0" rtl="0" algn="l">
                        <a:lnSpc>
                          <a:spcPct val="100000"/>
                        </a:lnSpc>
                        <a:spcBef>
                          <a:spcPts val="0"/>
                        </a:spcBef>
                        <a:spcAft>
                          <a:spcPts val="0"/>
                        </a:spcAft>
                        <a:buClr>
                          <a:srgbClr val="000000"/>
                        </a:buClr>
                        <a:buSzPts val="200"/>
                        <a:buFont typeface="Arial"/>
                        <a:buNone/>
                      </a:pPr>
                      <a:br>
                        <a:rPr b="1" lang="es-419" sz="100" u="none" cap="none" strike="noStrike">
                          <a:solidFill>
                            <a:srgbClr val="4D5156"/>
                          </a:solidFill>
                        </a:rPr>
                      </a:br>
                      <a:r>
                        <a:rPr b="1" lang="es-419" sz="1600" u="none" cap="none" strike="noStrike"/>
                        <a:t>&gt;&gt;</a:t>
                      </a:r>
                      <a:r>
                        <a:rPr b="1" lang="es-419" sz="1600" u="none" cap="none" strike="noStrike">
                          <a:solidFill>
                            <a:srgbClr val="4D5156"/>
                          </a:solidFill>
                        </a:rPr>
                        <a:t> </a:t>
                      </a:r>
                      <a:r>
                        <a:rPr b="1" lang="es-419" sz="1600" u="none" cap="none" strike="noStrike">
                          <a:latin typeface="Helvetica Neue"/>
                          <a:ea typeface="Helvetica Neue"/>
                          <a:cs typeface="Helvetica Neue"/>
                          <a:sym typeface="Helvetica Neue"/>
                        </a:rPr>
                        <a:t>Consigna:</a:t>
                      </a:r>
                      <a:r>
                        <a:rPr lang="es-419" sz="1600" u="none" cap="none" strike="noStrike">
                          <a:latin typeface="Helvetica Neue Light"/>
                          <a:ea typeface="Helvetica Neue Light"/>
                          <a:cs typeface="Helvetica Neue Light"/>
                          <a:sym typeface="Helvetica Neue Light"/>
                        </a:rPr>
                        <a:t> </a:t>
                      </a:r>
                      <a:r>
                        <a:rPr lang="es-419" sz="1600">
                          <a:solidFill>
                            <a:schemeClr val="dk1"/>
                          </a:solidFill>
                          <a:latin typeface="Helvetica Neue Light"/>
                          <a:ea typeface="Helvetica Neue Light"/>
                          <a:cs typeface="Helvetica Neue Light"/>
                          <a:sym typeface="Helvetica Neue Light"/>
                        </a:rPr>
                        <a:t>crea los componentes Item.js e ItemList.js para mostrar algunos productos en tu ItemListContainer.js. Los ítems deben provenir de un llamado a una promise que los resuelva en tiempo diferido (setTimeout) de 2 segundos, para emular retrasos de red</a:t>
                      </a:r>
                      <a:br>
                        <a:rPr lang="es-419" sz="1600">
                          <a:solidFill>
                            <a:schemeClr val="dk1"/>
                          </a:solidFill>
                          <a:latin typeface="Helvetica Neue Light"/>
                          <a:ea typeface="Helvetica Neue Light"/>
                          <a:cs typeface="Helvetica Neue Light"/>
                          <a:sym typeface="Helvetica Neue Light"/>
                        </a:rPr>
                      </a:br>
                      <a:endParaRPr sz="1600">
                        <a:solidFill>
                          <a:schemeClr val="dk1"/>
                        </a:solidFill>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1700"/>
                        <a:buFont typeface="Arial"/>
                        <a:buNone/>
                      </a:pPr>
                      <a:r>
                        <a:rPr b="1" lang="es-419" sz="1600" u="none" cap="none" strike="noStrike"/>
                        <a:t>&gt;&gt;</a:t>
                      </a:r>
                      <a:r>
                        <a:rPr b="1" lang="es-419" sz="1500" u="none" cap="none" strike="noStrike">
                          <a:solidFill>
                            <a:schemeClr val="dk1"/>
                          </a:solidFill>
                          <a:latin typeface="Helvetica Neue"/>
                          <a:ea typeface="Helvetica Neue"/>
                          <a:cs typeface="Helvetica Neue"/>
                          <a:sym typeface="Helvetica Neue"/>
                        </a:rPr>
                        <a:t>Aspectos a incluir en el entregable:</a:t>
                      </a:r>
                      <a:endParaRPr b="1" sz="1500" u="none" cap="none" strike="noStrike">
                        <a:solidFill>
                          <a:schemeClr val="dk1"/>
                        </a:solidFill>
                        <a:latin typeface="Helvetica Neue"/>
                        <a:ea typeface="Helvetica Neue"/>
                        <a:cs typeface="Helvetica Neue"/>
                        <a:sym typeface="Helvetica Neue"/>
                      </a:endParaRPr>
                    </a:p>
                    <a:p>
                      <a:pPr indent="0" lvl="0" marL="457200" marR="0" rtl="0" algn="l">
                        <a:lnSpc>
                          <a:spcPct val="100000"/>
                        </a:lnSpc>
                        <a:spcBef>
                          <a:spcPts val="0"/>
                        </a:spcBef>
                        <a:spcAft>
                          <a:spcPts val="0"/>
                        </a:spcAft>
                        <a:buClr>
                          <a:srgbClr val="000000"/>
                        </a:buClr>
                        <a:buSzPts val="1600"/>
                        <a:buFont typeface="Arial"/>
                        <a:buNone/>
                      </a:pPr>
                      <a:r>
                        <a:rPr b="1" lang="es-419" sz="1500">
                          <a:solidFill>
                            <a:schemeClr val="dk1"/>
                          </a:solidFill>
                          <a:latin typeface="Helvetica Neue"/>
                          <a:ea typeface="Helvetica Neue"/>
                          <a:cs typeface="Helvetica Neue"/>
                          <a:sym typeface="Helvetica Neue"/>
                        </a:rPr>
                        <a:t>Item.js:</a:t>
                      </a:r>
                      <a:r>
                        <a:rPr lang="es-419" sz="1500">
                          <a:solidFill>
                            <a:schemeClr val="dk1"/>
                          </a:solidFill>
                          <a:latin typeface="Helvetica Neue Light"/>
                          <a:ea typeface="Helvetica Neue Light"/>
                          <a:cs typeface="Helvetica Neue Light"/>
                          <a:sym typeface="Helvetica Neue Light"/>
                        </a:rPr>
                        <a:t> Es un componente destinado a mostrar información breve del producto que el user clickeará luego para acceder a los detalles (los desarrollaremos más adelante)</a:t>
                      </a:r>
                      <a:endParaRPr sz="1500">
                        <a:solidFill>
                          <a:schemeClr val="dk1"/>
                        </a:solidFill>
                        <a:latin typeface="Helvetica Neue Light"/>
                        <a:ea typeface="Helvetica Neue Light"/>
                        <a:cs typeface="Helvetica Neue Light"/>
                        <a:sym typeface="Helvetica Neue Light"/>
                      </a:endParaRPr>
                    </a:p>
                    <a:p>
                      <a:pPr indent="0" lvl="0" marL="457200" marR="0" rtl="0" algn="l">
                        <a:lnSpc>
                          <a:spcPct val="100000"/>
                        </a:lnSpc>
                        <a:spcBef>
                          <a:spcPts val="0"/>
                        </a:spcBef>
                        <a:spcAft>
                          <a:spcPts val="0"/>
                        </a:spcAft>
                        <a:buClr>
                          <a:srgbClr val="000000"/>
                        </a:buClr>
                        <a:buSzPts val="1600"/>
                        <a:buFont typeface="Arial"/>
                        <a:buNone/>
                      </a:pPr>
                      <a:r>
                        <a:rPr b="1" lang="es-419" sz="1500">
                          <a:solidFill>
                            <a:schemeClr val="dk1"/>
                          </a:solidFill>
                          <a:latin typeface="Helvetica Neue"/>
                          <a:ea typeface="Helvetica Neue"/>
                          <a:cs typeface="Helvetica Neue"/>
                          <a:sym typeface="Helvetica Neue"/>
                        </a:rPr>
                        <a:t>ItemList.js </a:t>
                      </a:r>
                      <a:r>
                        <a:rPr lang="es-419" sz="1500">
                          <a:solidFill>
                            <a:schemeClr val="dk1"/>
                          </a:solidFill>
                          <a:latin typeface="Helvetica Neue Light"/>
                          <a:ea typeface="Helvetica Neue Light"/>
                          <a:cs typeface="Helvetica Neue Light"/>
                          <a:sym typeface="Helvetica Neue Light"/>
                        </a:rPr>
                        <a:t>Es un agrupador de un set de componentes Item.js (Deberías incluirlo dentro de ItemListContainer del desafío 3)</a:t>
                      </a:r>
                      <a:endParaRPr sz="1500">
                        <a:solidFill>
                          <a:schemeClr val="dk1"/>
                        </a:solidFill>
                        <a:latin typeface="Helvetica Neue Light"/>
                        <a:ea typeface="Helvetica Neue Light"/>
                        <a:cs typeface="Helvetica Neue Light"/>
                        <a:sym typeface="Helvetica Neue Light"/>
                      </a:endParaRPr>
                    </a:p>
                    <a:p>
                      <a:pPr indent="0" lvl="0" marL="457200" marR="0" rtl="0" algn="l">
                        <a:lnSpc>
                          <a:spcPct val="100000"/>
                        </a:lnSpc>
                        <a:spcBef>
                          <a:spcPts val="0"/>
                        </a:spcBef>
                        <a:spcAft>
                          <a:spcPts val="0"/>
                        </a:spcAft>
                        <a:buClr>
                          <a:srgbClr val="000000"/>
                        </a:buClr>
                        <a:buSzPts val="1600"/>
                        <a:buFont typeface="Arial"/>
                        <a:buNone/>
                      </a:pPr>
                      <a:r>
                        <a:rPr lang="es-419" sz="1500">
                          <a:solidFill>
                            <a:schemeClr val="dk1"/>
                          </a:solidFill>
                          <a:latin typeface="Helvetica Neue Light"/>
                          <a:ea typeface="Helvetica Neue Light"/>
                          <a:cs typeface="Helvetica Neue Light"/>
                          <a:sym typeface="Helvetica Neue Light"/>
                        </a:rPr>
                        <a:t>Implementa un </a:t>
                      </a:r>
                      <a:r>
                        <a:rPr b="1" lang="es-419" sz="1500">
                          <a:solidFill>
                            <a:schemeClr val="dk1"/>
                          </a:solidFill>
                          <a:latin typeface="Helvetica Neue"/>
                          <a:ea typeface="Helvetica Neue"/>
                          <a:cs typeface="Helvetica Neue"/>
                          <a:sym typeface="Helvetica Neue"/>
                        </a:rPr>
                        <a:t>async mock</a:t>
                      </a:r>
                      <a:r>
                        <a:rPr lang="es-419" sz="1500">
                          <a:solidFill>
                            <a:schemeClr val="dk1"/>
                          </a:solidFill>
                          <a:latin typeface="Helvetica Neue Light"/>
                          <a:ea typeface="Helvetica Neue Light"/>
                          <a:cs typeface="Helvetica Neue Light"/>
                          <a:sym typeface="Helvetica Neue Light"/>
                        </a:rPr>
                        <a:t> (promise): Usa un efecto de montaje para poder emitir un llamado asincrónico a un mock (objeto) estático de datos que </a:t>
                      </a:r>
                      <a:r>
                        <a:rPr lang="es-419" sz="1500">
                          <a:solidFill>
                            <a:schemeClr val="dk1"/>
                          </a:solidFill>
                          <a:latin typeface="Helvetica Neue Light"/>
                          <a:ea typeface="Helvetica Neue Light"/>
                          <a:cs typeface="Helvetica Neue Light"/>
                          <a:sym typeface="Helvetica Neue Light"/>
                        </a:rPr>
                        <a:t>devuelva </a:t>
                      </a:r>
                      <a:r>
                        <a:rPr lang="es-419" sz="1500">
                          <a:solidFill>
                            <a:schemeClr val="dk1"/>
                          </a:solidFill>
                          <a:latin typeface="Helvetica Neue Light"/>
                          <a:ea typeface="Helvetica Neue Light"/>
                          <a:cs typeface="Helvetica Neue Light"/>
                          <a:sym typeface="Helvetica Neue Light"/>
                        </a:rPr>
                        <a:t>un conjunto de item { id, title, description, price, pictureUrl } en dos segundos (setTimeout), para emular retrasos de red.</a:t>
                      </a:r>
                      <a:endParaRPr sz="1500">
                        <a:solidFill>
                          <a:schemeClr val="dk1"/>
                        </a:solidFill>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chemeClr val="dk1"/>
                        </a:buClr>
                        <a:buSzPts val="1100"/>
                        <a:buFont typeface="Arial"/>
                        <a:buNone/>
                      </a:pPr>
                      <a:r>
                        <a:t/>
                      </a:r>
                      <a:endParaRPr sz="1500" u="none" cap="none" strike="noStrike">
                        <a:latin typeface="Helvetica Neue Light"/>
                        <a:ea typeface="Helvetica Neue Light"/>
                        <a:cs typeface="Helvetica Neue Light"/>
                        <a:sym typeface="Helvetica Neue Light"/>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r>
            </a:tbl>
          </a:graphicData>
        </a:graphic>
      </p:graphicFrame>
      <p:pic>
        <p:nvPicPr>
          <p:cNvPr id="332" name="Google Shape;332;p44"/>
          <p:cNvPicPr preferRelativeResize="0"/>
          <p:nvPr/>
        </p:nvPicPr>
        <p:blipFill rotWithShape="1">
          <a:blip r:embed="rId3">
            <a:alphaModFix/>
          </a:blip>
          <a:srcRect b="0" l="0" r="0" t="0"/>
          <a:stretch/>
        </p:blipFill>
        <p:spPr>
          <a:xfrm>
            <a:off x="7567925" y="4463238"/>
            <a:ext cx="1186526" cy="330675"/>
          </a:xfrm>
          <a:prstGeom prst="rect">
            <a:avLst/>
          </a:prstGeom>
          <a:noFill/>
          <a:ln>
            <a:noFill/>
          </a:ln>
        </p:spPr>
      </p:pic>
      <p:pic>
        <p:nvPicPr>
          <p:cNvPr id="333" name="Google Shape;333;p44"/>
          <p:cNvPicPr preferRelativeResize="0"/>
          <p:nvPr/>
        </p:nvPicPr>
        <p:blipFill rotWithShape="1">
          <a:blip r:embed="rId4">
            <a:alphaModFix/>
          </a:blip>
          <a:srcRect b="0" l="0" r="0" t="0"/>
          <a:stretch/>
        </p:blipFill>
        <p:spPr>
          <a:xfrm>
            <a:off x="7166137" y="996013"/>
            <a:ext cx="1634174" cy="63985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graphicFrame>
        <p:nvGraphicFramePr>
          <p:cNvPr id="338" name="Google Shape;338;p45"/>
          <p:cNvGraphicFramePr/>
          <p:nvPr/>
        </p:nvGraphicFramePr>
        <p:xfrm>
          <a:off x="153263" y="344100"/>
          <a:ext cx="3000000" cy="3000000"/>
        </p:xfrm>
        <a:graphic>
          <a:graphicData uri="http://schemas.openxmlformats.org/drawingml/2006/table">
            <a:tbl>
              <a:tblPr>
                <a:noFill/>
                <a:tableStyleId>{15E0D973-3CEA-48BB-B3AD-C56FB4A4E72F}</a:tableStyleId>
              </a:tblPr>
              <a:tblGrid>
                <a:gridCol w="2945825"/>
                <a:gridCol w="3822275"/>
                <a:gridCol w="2069375"/>
              </a:tblGrid>
              <a:tr h="734725">
                <a:tc gridSpan="3">
                  <a:txBody>
                    <a:bodyPr/>
                    <a:lstStyle/>
                    <a:p>
                      <a:pPr indent="0" lvl="0" marL="0" marR="0" rtl="0" algn="l">
                        <a:lnSpc>
                          <a:spcPct val="100000"/>
                        </a:lnSpc>
                        <a:spcBef>
                          <a:spcPts val="0"/>
                        </a:spcBef>
                        <a:spcAft>
                          <a:spcPts val="0"/>
                        </a:spcAft>
                        <a:buClr>
                          <a:srgbClr val="000000"/>
                        </a:buClr>
                        <a:buSzPts val="2400"/>
                        <a:buFont typeface="Arial"/>
                        <a:buNone/>
                      </a:pPr>
                      <a:r>
                        <a:rPr i="1" lang="es-419" sz="2400" u="none" cap="none" strike="noStrike">
                          <a:solidFill>
                            <a:schemeClr val="dk1"/>
                          </a:solidFill>
                          <a:latin typeface="Anton"/>
                          <a:ea typeface="Anton"/>
                          <a:cs typeface="Anton"/>
                          <a:sym typeface="Anton"/>
                        </a:rPr>
                        <a:t>CATÁLOGO CON MAPS</a:t>
                      </a:r>
                      <a:endParaRPr i="1" sz="2400" u="none" cap="none" strike="noStrike">
                        <a:solidFill>
                          <a:schemeClr val="dk1"/>
                        </a:solidFill>
                        <a:latin typeface="Anton"/>
                        <a:ea typeface="Anton"/>
                        <a:cs typeface="Anton"/>
                        <a:sym typeface="Anton"/>
                      </a:endParaRPr>
                    </a:p>
                  </a:txBody>
                  <a:tcPr marT="162000"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3CEFAB"/>
                    </a:solidFill>
                  </a:tcPr>
                </a:tc>
                <a:tc hMerge="1"/>
                <a:tc hMerge="1"/>
              </a:tr>
              <a:tr h="825350">
                <a:tc gridSpan="2">
                  <a:txBody>
                    <a:bodyPr/>
                    <a:lstStyle/>
                    <a:p>
                      <a:pPr indent="0" lvl="0" marL="0" marR="0" rtl="0" algn="l">
                        <a:lnSpc>
                          <a:spcPct val="100000"/>
                        </a:lnSpc>
                        <a:spcBef>
                          <a:spcPts val="0"/>
                        </a:spcBef>
                        <a:spcAft>
                          <a:spcPts val="0"/>
                        </a:spcAft>
                        <a:buClr>
                          <a:srgbClr val="000000"/>
                        </a:buClr>
                        <a:buSzPts val="1600"/>
                        <a:buFont typeface="Arial"/>
                        <a:buNone/>
                      </a:pPr>
                      <a:r>
                        <a:rPr b="1" lang="es-419" sz="1500" u="none" cap="none" strike="noStrike">
                          <a:latin typeface="Helvetica Neue"/>
                          <a:ea typeface="Helvetica Neue"/>
                          <a:cs typeface="Helvetica Neue"/>
                          <a:sym typeface="Helvetica Neue"/>
                        </a:rPr>
                        <a:t>Formato: </a:t>
                      </a:r>
                      <a:r>
                        <a:rPr lang="es-419" sz="1500">
                          <a:solidFill>
                            <a:schemeClr val="dk1"/>
                          </a:solidFill>
                          <a:latin typeface="Helvetica Neue Light"/>
                          <a:ea typeface="Helvetica Neue Light"/>
                          <a:cs typeface="Helvetica Neue Light"/>
                          <a:sym typeface="Helvetica Neue Light"/>
                        </a:rPr>
                        <a:t>link a último commit con el feature. </a:t>
                      </a:r>
                      <a:r>
                        <a:rPr lang="es-419" sz="1500" u="none" cap="none" strike="noStrike">
                          <a:solidFill>
                            <a:schemeClr val="dk1"/>
                          </a:solidFill>
                          <a:latin typeface="Helvetica Neue Light"/>
                          <a:ea typeface="Helvetica Neue Light"/>
                          <a:cs typeface="Helvetica Neue Light"/>
                          <a:sym typeface="Helvetica Neue Light"/>
                        </a:rPr>
                        <a:t>Debe tener el nombre </a:t>
                      </a:r>
                      <a:r>
                        <a:rPr lang="es-419" sz="1500" u="none" cap="none" strike="noStrike">
                          <a:solidFill>
                            <a:schemeClr val="dk1"/>
                          </a:solidFill>
                          <a:highlight>
                            <a:srgbClr val="A6FFCA"/>
                          </a:highlight>
                          <a:latin typeface="Helvetica Neue Light"/>
                          <a:ea typeface="Helvetica Neue Light"/>
                          <a:cs typeface="Helvetica Neue Light"/>
                          <a:sym typeface="Helvetica Neue Light"/>
                        </a:rPr>
                        <a:t>“Idea+Apellido”</a:t>
                      </a:r>
                      <a:r>
                        <a:rPr lang="es-419" sz="1500" u="none" cap="none" strike="noStrike">
                          <a:solidFill>
                            <a:schemeClr val="dk1"/>
                          </a:solidFill>
                          <a:latin typeface="Helvetica Neue Light"/>
                          <a:ea typeface="Helvetica Neue Light"/>
                          <a:cs typeface="Helvetica Neue Light"/>
                          <a:sym typeface="Helvetica Neue Light"/>
                        </a:rPr>
                        <a:t>. </a:t>
                      </a:r>
                      <a:endParaRPr sz="1500" u="none" cap="none" strike="noStrike">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1600"/>
                        <a:buFont typeface="Arial"/>
                        <a:buNone/>
                      </a:pPr>
                      <a:r>
                        <a:t/>
                      </a:r>
                      <a:endParaRPr sz="1500" u="none" cap="none" strike="noStrike">
                        <a:latin typeface="Helvetica Neue Light"/>
                        <a:ea typeface="Helvetica Neue Light"/>
                        <a:cs typeface="Helvetica Neue Light"/>
                        <a:sym typeface="Helvetica Neue Light"/>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a:txBody>
                    <a:bodyPr/>
                    <a:lstStyle/>
                    <a:p>
                      <a:pPr indent="0" lvl="0" marL="0" marR="0" rtl="0" algn="ctr">
                        <a:lnSpc>
                          <a:spcPct val="100000"/>
                        </a:lnSpc>
                        <a:spcBef>
                          <a:spcPts val="0"/>
                        </a:spcBef>
                        <a:spcAft>
                          <a:spcPts val="0"/>
                        </a:spcAft>
                        <a:buClr>
                          <a:srgbClr val="000000"/>
                        </a:buClr>
                        <a:buSzPts val="1500"/>
                        <a:buFont typeface="Arial"/>
                        <a:buNone/>
                      </a:pPr>
                      <a:r>
                        <a:t/>
                      </a:r>
                      <a:endParaRPr u="none" cap="none" strike="noStrike">
                        <a:latin typeface="Helvetica Neue"/>
                        <a:ea typeface="Helvetica Neue"/>
                        <a:cs typeface="Helvetica Neue"/>
                        <a:sym typeface="Helvetica Neue"/>
                      </a:endParaRPr>
                    </a:p>
                  </a:txBody>
                  <a:tcPr marT="91425" marB="91425" marR="91425" marL="91425">
                    <a:lnL cap="flat" cmpd="sng" w="9525">
                      <a:solidFill>
                        <a:srgbClr val="000000"/>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2"/>
                    </a:solidFill>
                  </a:tcPr>
                </a:tc>
              </a:tr>
              <a:tr h="2411750">
                <a:tc gridSpan="3">
                  <a:txBody>
                    <a:bodyPr/>
                    <a:lstStyle/>
                    <a:p>
                      <a:pPr indent="0" lvl="0" marL="0" marR="0" rtl="0" algn="l">
                        <a:lnSpc>
                          <a:spcPct val="100000"/>
                        </a:lnSpc>
                        <a:spcBef>
                          <a:spcPts val="0"/>
                        </a:spcBef>
                        <a:spcAft>
                          <a:spcPts val="0"/>
                        </a:spcAft>
                        <a:buClr>
                          <a:srgbClr val="000000"/>
                        </a:buClr>
                        <a:buSzPts val="200"/>
                        <a:buFont typeface="Arial"/>
                        <a:buNone/>
                      </a:pPr>
                      <a:br>
                        <a:rPr b="1" lang="es-419" sz="100" u="none" cap="none" strike="noStrike">
                          <a:solidFill>
                            <a:srgbClr val="4D5156"/>
                          </a:solidFill>
                        </a:rPr>
                      </a:br>
                      <a:br>
                        <a:rPr b="1" lang="es-419" sz="200">
                          <a:solidFill>
                            <a:srgbClr val="4D5156"/>
                          </a:solidFill>
                        </a:rPr>
                      </a:br>
                      <a:r>
                        <a:rPr b="1" lang="es-419" sz="1700">
                          <a:solidFill>
                            <a:schemeClr val="dk1"/>
                          </a:solidFill>
                        </a:rPr>
                        <a:t>&gt;&gt;</a:t>
                      </a:r>
                      <a:r>
                        <a:rPr b="1" lang="es-419" sz="1700">
                          <a:solidFill>
                            <a:srgbClr val="4D5156"/>
                          </a:solidFill>
                        </a:rPr>
                        <a:t> </a:t>
                      </a:r>
                      <a:r>
                        <a:rPr b="1" lang="es-419" sz="1700">
                          <a:solidFill>
                            <a:schemeClr val="dk1"/>
                          </a:solidFill>
                          <a:latin typeface="Helvetica Neue"/>
                          <a:ea typeface="Helvetica Neue"/>
                          <a:cs typeface="Helvetica Neue"/>
                          <a:sym typeface="Helvetica Neue"/>
                        </a:rPr>
                        <a:t>Ejemplo inicial:</a:t>
                      </a:r>
                      <a:r>
                        <a:rPr lang="es-419" sz="1700">
                          <a:solidFill>
                            <a:schemeClr val="dk1"/>
                          </a:solidFill>
                          <a:latin typeface="Helvetica Neue Light"/>
                          <a:ea typeface="Helvetica Neue Light"/>
                          <a:cs typeface="Helvetica Neue Light"/>
                          <a:sym typeface="Helvetica Neue Light"/>
                        </a:rPr>
                        <a:t> </a:t>
                      </a:r>
                      <a:endParaRPr sz="1700">
                        <a:solidFill>
                          <a:schemeClr val="dk1"/>
                        </a:solidFill>
                        <a:latin typeface="Helvetica Neue Light"/>
                        <a:ea typeface="Helvetica Neue Light"/>
                        <a:cs typeface="Helvetica Neue Light"/>
                        <a:sym typeface="Helvetica Neue Light"/>
                      </a:endParaRPr>
                    </a:p>
                    <a:p>
                      <a:pPr indent="0" lvl="0" marL="0" rtl="0" algn="l">
                        <a:spcBef>
                          <a:spcPts val="0"/>
                        </a:spcBef>
                        <a:spcAft>
                          <a:spcPts val="0"/>
                        </a:spcAft>
                        <a:buClr>
                          <a:schemeClr val="dk1"/>
                        </a:buClr>
                        <a:buSzPts val="1100"/>
                        <a:buFont typeface="Arial"/>
                        <a:buNone/>
                      </a:pPr>
                      <a:r>
                        <a:t/>
                      </a:r>
                      <a:endParaRPr sz="1700">
                        <a:solidFill>
                          <a:schemeClr val="dk1"/>
                        </a:solidFill>
                        <a:latin typeface="Helvetica Neue Light"/>
                        <a:ea typeface="Helvetica Neue Light"/>
                        <a:cs typeface="Helvetica Neue Light"/>
                        <a:sym typeface="Helvetica Neue Light"/>
                      </a:endParaRPr>
                    </a:p>
                    <a:p>
                      <a:pPr indent="0" lvl="0" marL="0" rtl="0" algn="l">
                        <a:spcBef>
                          <a:spcPts val="0"/>
                        </a:spcBef>
                        <a:spcAft>
                          <a:spcPts val="0"/>
                        </a:spcAft>
                        <a:buClr>
                          <a:schemeClr val="dk1"/>
                        </a:buClr>
                        <a:buSzPts val="1100"/>
                        <a:buFont typeface="Arial"/>
                        <a:buNone/>
                      </a:pPr>
                      <a:r>
                        <a:rPr lang="es-419" sz="1300">
                          <a:solidFill>
                            <a:srgbClr val="434343"/>
                          </a:solidFill>
                          <a:latin typeface="Courier New"/>
                          <a:ea typeface="Courier New"/>
                          <a:cs typeface="Courier New"/>
                          <a:sym typeface="Courier New"/>
                        </a:rPr>
                        <a:t>function Item({ item }) {</a:t>
                      </a:r>
                      <a:endParaRPr sz="1300">
                        <a:solidFill>
                          <a:srgbClr val="434343"/>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s-419" sz="1300">
                          <a:solidFill>
                            <a:srgbClr val="434343"/>
                          </a:solidFill>
                          <a:latin typeface="Courier New"/>
                          <a:ea typeface="Courier New"/>
                          <a:cs typeface="Courier New"/>
                          <a:sym typeface="Courier New"/>
                        </a:rPr>
                        <a:t> // Desarrolla la vista de un ítem donde item es de tipo</a:t>
                      </a:r>
                      <a:endParaRPr sz="1300">
                        <a:solidFill>
                          <a:srgbClr val="434343"/>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s-419" sz="1300">
                          <a:solidFill>
                            <a:srgbClr val="434343"/>
                          </a:solidFill>
                          <a:latin typeface="Courier New"/>
                          <a:ea typeface="Courier New"/>
                          <a:cs typeface="Courier New"/>
                          <a:sym typeface="Courier New"/>
                        </a:rPr>
                        <a:t> // { id, title, price, pictureUrl }</a:t>
                      </a:r>
                      <a:endParaRPr sz="1300">
                        <a:solidFill>
                          <a:srgbClr val="434343"/>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s-419" sz="1300">
                          <a:solidFill>
                            <a:srgbClr val="434343"/>
                          </a:solidFill>
                          <a:latin typeface="Courier New"/>
                          <a:ea typeface="Courier New"/>
                          <a:cs typeface="Courier New"/>
                          <a:sym typeface="Courier New"/>
                        </a:rPr>
                        <a:t>}</a:t>
                      </a:r>
                      <a:endParaRPr sz="1300">
                        <a:solidFill>
                          <a:srgbClr val="434343"/>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t/>
                      </a:r>
                      <a:endParaRPr sz="1300">
                        <a:solidFill>
                          <a:srgbClr val="434343"/>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s-419" sz="1300">
                          <a:solidFill>
                            <a:srgbClr val="434343"/>
                          </a:solidFill>
                          <a:latin typeface="Courier New"/>
                          <a:ea typeface="Courier New"/>
                          <a:cs typeface="Courier New"/>
                          <a:sym typeface="Courier New"/>
                        </a:rPr>
                        <a:t>function ItemList({ items }) {</a:t>
                      </a:r>
                      <a:endParaRPr sz="1300">
                        <a:solidFill>
                          <a:srgbClr val="434343"/>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s-419" sz="1300">
                          <a:solidFill>
                            <a:srgbClr val="434343"/>
                          </a:solidFill>
                          <a:latin typeface="Courier New"/>
                          <a:ea typeface="Courier New"/>
                          <a:cs typeface="Courier New"/>
                          <a:sym typeface="Courier New"/>
                        </a:rPr>
                        <a:t> // El componente va a recibir una prop `items` y va a mapear estos `items` al componente `&lt;Item … /&gt;`</a:t>
                      </a:r>
                      <a:endParaRPr sz="1300">
                        <a:solidFill>
                          <a:srgbClr val="434343"/>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s-419" sz="1300">
                          <a:solidFill>
                            <a:srgbClr val="434343"/>
                          </a:solidFill>
                          <a:latin typeface="Courier New"/>
                          <a:ea typeface="Courier New"/>
                          <a:cs typeface="Courier New"/>
                          <a:sym typeface="Courier New"/>
                        </a:rPr>
                        <a:t>}</a:t>
                      </a:r>
                      <a:endParaRPr b="1" sz="1600"/>
                    </a:p>
                    <a:p>
                      <a:pPr indent="0" lvl="0" marL="0" marR="0" rtl="0" algn="l">
                        <a:lnSpc>
                          <a:spcPct val="100000"/>
                        </a:lnSpc>
                        <a:spcBef>
                          <a:spcPts val="0"/>
                        </a:spcBef>
                        <a:spcAft>
                          <a:spcPts val="0"/>
                        </a:spcAft>
                        <a:buClr>
                          <a:schemeClr val="dk1"/>
                        </a:buClr>
                        <a:buSzPts val="1100"/>
                        <a:buFont typeface="Arial"/>
                        <a:buNone/>
                      </a:pPr>
                      <a:r>
                        <a:t/>
                      </a:r>
                      <a:endParaRPr sz="1500" u="none" cap="none" strike="noStrike">
                        <a:latin typeface="Helvetica Neue Light"/>
                        <a:ea typeface="Helvetica Neue Light"/>
                        <a:cs typeface="Helvetica Neue Light"/>
                        <a:sym typeface="Helvetica Neue Light"/>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r>
            </a:tbl>
          </a:graphicData>
        </a:graphic>
      </p:graphicFrame>
      <p:pic>
        <p:nvPicPr>
          <p:cNvPr id="339" name="Google Shape;339;p45"/>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340" name="Google Shape;340;p45"/>
          <p:cNvPicPr preferRelativeResize="0"/>
          <p:nvPr/>
        </p:nvPicPr>
        <p:blipFill rotWithShape="1">
          <a:blip r:embed="rId4">
            <a:alphaModFix/>
          </a:blip>
          <a:srcRect b="0" l="0" r="0" t="0"/>
          <a:stretch/>
        </p:blipFill>
        <p:spPr>
          <a:xfrm>
            <a:off x="7180937" y="1199800"/>
            <a:ext cx="1634174" cy="63985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graphicFrame>
        <p:nvGraphicFramePr>
          <p:cNvPr id="345" name="Google Shape;345;p46"/>
          <p:cNvGraphicFramePr/>
          <p:nvPr/>
        </p:nvGraphicFramePr>
        <p:xfrm>
          <a:off x="153263" y="315263"/>
          <a:ext cx="3000000" cy="3000000"/>
        </p:xfrm>
        <a:graphic>
          <a:graphicData uri="http://schemas.openxmlformats.org/drawingml/2006/table">
            <a:tbl>
              <a:tblPr>
                <a:noFill/>
                <a:tableStyleId>{15E0D973-3CEA-48BB-B3AD-C56FB4A4E72F}</a:tableStyleId>
              </a:tblPr>
              <a:tblGrid>
                <a:gridCol w="2945825"/>
                <a:gridCol w="3822275"/>
                <a:gridCol w="2069375"/>
              </a:tblGrid>
              <a:tr h="836975">
                <a:tc gridSpan="3">
                  <a:txBody>
                    <a:bodyPr/>
                    <a:lstStyle/>
                    <a:p>
                      <a:pPr indent="0" lvl="0" marL="0" marR="0" rtl="0" algn="l">
                        <a:lnSpc>
                          <a:spcPct val="100000"/>
                        </a:lnSpc>
                        <a:spcBef>
                          <a:spcPts val="0"/>
                        </a:spcBef>
                        <a:spcAft>
                          <a:spcPts val="0"/>
                        </a:spcAft>
                        <a:buClr>
                          <a:srgbClr val="000000"/>
                        </a:buClr>
                        <a:buSzPts val="2400"/>
                        <a:buFont typeface="Arial"/>
                        <a:buNone/>
                      </a:pPr>
                      <a:r>
                        <a:rPr i="1" lang="es-419" sz="2400" u="none" cap="none" strike="noStrike">
                          <a:solidFill>
                            <a:schemeClr val="dk1"/>
                          </a:solidFill>
                          <a:latin typeface="Anton"/>
                          <a:ea typeface="Anton"/>
                          <a:cs typeface="Anton"/>
                          <a:sym typeface="Anton"/>
                        </a:rPr>
                        <a:t>CATÁLOGO CON MAPS </a:t>
                      </a:r>
                      <a:endParaRPr i="1" sz="2400" u="none" cap="none" strike="noStrike">
                        <a:solidFill>
                          <a:schemeClr val="dk1"/>
                        </a:solidFill>
                        <a:latin typeface="Anton"/>
                        <a:ea typeface="Anton"/>
                        <a:cs typeface="Anton"/>
                        <a:sym typeface="Anton"/>
                      </a:endParaRPr>
                    </a:p>
                  </a:txBody>
                  <a:tcPr marT="162000"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3CEFAB"/>
                    </a:solidFill>
                  </a:tcPr>
                </a:tc>
                <a:tc hMerge="1"/>
                <a:tc hMerge="1"/>
              </a:tr>
              <a:tr h="989525">
                <a:tc gridSpan="2">
                  <a:txBody>
                    <a:bodyPr/>
                    <a:lstStyle/>
                    <a:p>
                      <a:pPr indent="0" lvl="0" marL="0" marR="0" rtl="0" algn="l">
                        <a:lnSpc>
                          <a:spcPct val="100000"/>
                        </a:lnSpc>
                        <a:spcBef>
                          <a:spcPts val="0"/>
                        </a:spcBef>
                        <a:spcAft>
                          <a:spcPts val="0"/>
                        </a:spcAft>
                        <a:buClr>
                          <a:srgbClr val="000000"/>
                        </a:buClr>
                        <a:buSzPts val="1600"/>
                        <a:buFont typeface="Arial"/>
                        <a:buNone/>
                      </a:pPr>
                      <a:r>
                        <a:rPr b="1" lang="es-419" sz="1500" u="none" cap="none" strike="noStrike">
                          <a:latin typeface="Helvetica Neue"/>
                          <a:ea typeface="Helvetica Neue"/>
                          <a:cs typeface="Helvetica Neue"/>
                          <a:sym typeface="Helvetica Neue"/>
                        </a:rPr>
                        <a:t>Formato: </a:t>
                      </a:r>
                      <a:r>
                        <a:rPr lang="es-419" sz="1500">
                          <a:solidFill>
                            <a:schemeClr val="dk1"/>
                          </a:solidFill>
                          <a:latin typeface="Helvetica Neue Light"/>
                          <a:ea typeface="Helvetica Neue Light"/>
                          <a:cs typeface="Helvetica Neue Light"/>
                          <a:sym typeface="Helvetica Neue Light"/>
                        </a:rPr>
                        <a:t>link a último commit con el feature. </a:t>
                      </a:r>
                      <a:r>
                        <a:rPr lang="es-419" sz="1500" u="none" cap="none" strike="noStrike">
                          <a:solidFill>
                            <a:schemeClr val="dk1"/>
                          </a:solidFill>
                          <a:latin typeface="Helvetica Neue Light"/>
                          <a:ea typeface="Helvetica Neue Light"/>
                          <a:cs typeface="Helvetica Neue Light"/>
                          <a:sym typeface="Helvetica Neue Light"/>
                        </a:rPr>
                        <a:t>Debe tener el nombre </a:t>
                      </a:r>
                      <a:r>
                        <a:rPr lang="es-419" sz="1500" u="none" cap="none" strike="noStrike">
                          <a:solidFill>
                            <a:schemeClr val="dk1"/>
                          </a:solidFill>
                          <a:highlight>
                            <a:srgbClr val="A6FFCA"/>
                          </a:highlight>
                          <a:latin typeface="Helvetica Neue Light"/>
                          <a:ea typeface="Helvetica Neue Light"/>
                          <a:cs typeface="Helvetica Neue Light"/>
                          <a:sym typeface="Helvetica Neue Light"/>
                        </a:rPr>
                        <a:t>“Idea+Apellido”</a:t>
                      </a:r>
                      <a:r>
                        <a:rPr lang="es-419" sz="1500" u="none" cap="none" strike="noStrike">
                          <a:solidFill>
                            <a:schemeClr val="dk1"/>
                          </a:solidFill>
                          <a:latin typeface="Helvetica Neue Light"/>
                          <a:ea typeface="Helvetica Neue Light"/>
                          <a:cs typeface="Helvetica Neue Light"/>
                          <a:sym typeface="Helvetica Neue Light"/>
                        </a:rPr>
                        <a:t>. </a:t>
                      </a:r>
                      <a:endParaRPr sz="1500" u="none" cap="none" strike="noStrike">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1600"/>
                        <a:buFont typeface="Arial"/>
                        <a:buNone/>
                      </a:pPr>
                      <a:r>
                        <a:t/>
                      </a:r>
                      <a:endParaRPr sz="1500" u="none" cap="none" strike="noStrike">
                        <a:latin typeface="Helvetica Neue Light"/>
                        <a:ea typeface="Helvetica Neue Light"/>
                        <a:cs typeface="Helvetica Neue Light"/>
                        <a:sym typeface="Helvetica Neue Light"/>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a:txBody>
                    <a:bodyPr/>
                    <a:lstStyle/>
                    <a:p>
                      <a:pPr indent="0" lvl="0" marL="0" marR="0" rtl="0" algn="ctr">
                        <a:lnSpc>
                          <a:spcPct val="100000"/>
                        </a:lnSpc>
                        <a:spcBef>
                          <a:spcPts val="0"/>
                        </a:spcBef>
                        <a:spcAft>
                          <a:spcPts val="0"/>
                        </a:spcAft>
                        <a:buClr>
                          <a:srgbClr val="000000"/>
                        </a:buClr>
                        <a:buSzPts val="1500"/>
                        <a:buFont typeface="Arial"/>
                        <a:buNone/>
                      </a:pPr>
                      <a:r>
                        <a:t/>
                      </a:r>
                      <a:endParaRPr u="none" cap="none" strike="noStrike">
                        <a:latin typeface="Helvetica Neue"/>
                        <a:ea typeface="Helvetica Neue"/>
                        <a:cs typeface="Helvetica Neue"/>
                        <a:sym typeface="Helvetica Neue"/>
                      </a:endParaRPr>
                    </a:p>
                  </a:txBody>
                  <a:tcPr marT="91425" marB="91425" marR="91425" marL="91425">
                    <a:lnL cap="flat" cmpd="sng" w="9525">
                      <a:solidFill>
                        <a:srgbClr val="000000"/>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2"/>
                    </a:solidFill>
                  </a:tcPr>
                </a:tc>
              </a:tr>
              <a:tr h="2686475">
                <a:tc gridSpan="3">
                  <a:txBody>
                    <a:bodyPr/>
                    <a:lstStyle/>
                    <a:p>
                      <a:pPr indent="0" lvl="0" marL="0" marR="0" rtl="0" algn="l">
                        <a:lnSpc>
                          <a:spcPct val="100000"/>
                        </a:lnSpc>
                        <a:spcBef>
                          <a:spcPts val="0"/>
                        </a:spcBef>
                        <a:spcAft>
                          <a:spcPts val="0"/>
                        </a:spcAft>
                        <a:buClr>
                          <a:srgbClr val="000000"/>
                        </a:buClr>
                        <a:buSzPts val="200"/>
                        <a:buFont typeface="Arial"/>
                        <a:buNone/>
                      </a:pPr>
                      <a:br>
                        <a:rPr b="1" lang="es-419" sz="100" u="none" cap="none" strike="noStrike">
                          <a:solidFill>
                            <a:srgbClr val="4D5156"/>
                          </a:solidFill>
                        </a:rPr>
                      </a:br>
                      <a:br>
                        <a:rPr b="1" lang="es-419" sz="200">
                          <a:solidFill>
                            <a:srgbClr val="4D5156"/>
                          </a:solidFill>
                        </a:rPr>
                      </a:br>
                      <a:r>
                        <a:rPr b="1" lang="es-419" sz="1700">
                          <a:solidFill>
                            <a:schemeClr val="dk1"/>
                          </a:solidFill>
                        </a:rPr>
                        <a:t>&gt;&gt;</a:t>
                      </a:r>
                      <a:r>
                        <a:rPr b="1" lang="es-419" sz="1700">
                          <a:solidFill>
                            <a:srgbClr val="4D5156"/>
                          </a:solidFill>
                        </a:rPr>
                        <a:t> </a:t>
                      </a:r>
                      <a:r>
                        <a:rPr b="1" lang="es-419" sz="1700">
                          <a:solidFill>
                            <a:schemeClr val="dk1"/>
                          </a:solidFill>
                          <a:latin typeface="Helvetica Neue"/>
                          <a:ea typeface="Helvetica Neue"/>
                          <a:cs typeface="Helvetica Neue"/>
                          <a:sym typeface="Helvetica Neue"/>
                        </a:rPr>
                        <a:t>Ejemplo Item:</a:t>
                      </a:r>
                      <a:r>
                        <a:rPr lang="es-419" sz="1700">
                          <a:solidFill>
                            <a:schemeClr val="dk1"/>
                          </a:solidFill>
                          <a:latin typeface="Helvetica Neue Light"/>
                          <a:ea typeface="Helvetica Neue Light"/>
                          <a:cs typeface="Helvetica Neue Light"/>
                          <a:sym typeface="Helvetica Neue Light"/>
                        </a:rPr>
                        <a:t> </a:t>
                      </a:r>
                      <a:endParaRPr sz="1700">
                        <a:solidFill>
                          <a:schemeClr val="dk1"/>
                        </a:solidFill>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chemeClr val="dk1"/>
                        </a:buClr>
                        <a:buSzPts val="1100"/>
                        <a:buFont typeface="Arial"/>
                        <a:buNone/>
                      </a:pPr>
                      <a:r>
                        <a:t/>
                      </a:r>
                      <a:endParaRPr sz="1500" u="none" cap="none" strike="noStrike">
                        <a:latin typeface="Helvetica Neue Light"/>
                        <a:ea typeface="Helvetica Neue Light"/>
                        <a:cs typeface="Helvetica Neue Light"/>
                        <a:sym typeface="Helvetica Neue Light"/>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r>
            </a:tbl>
          </a:graphicData>
        </a:graphic>
      </p:graphicFrame>
      <p:pic>
        <p:nvPicPr>
          <p:cNvPr id="346" name="Google Shape;346;p46"/>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347" name="Google Shape;347;p46"/>
          <p:cNvPicPr preferRelativeResize="0"/>
          <p:nvPr/>
        </p:nvPicPr>
        <p:blipFill rotWithShape="1">
          <a:blip r:embed="rId4">
            <a:alphaModFix/>
          </a:blip>
          <a:srcRect b="0" l="0" r="0" t="0"/>
          <a:stretch/>
        </p:blipFill>
        <p:spPr>
          <a:xfrm>
            <a:off x="7180937" y="1273800"/>
            <a:ext cx="1634174" cy="639850"/>
          </a:xfrm>
          <a:prstGeom prst="rect">
            <a:avLst/>
          </a:prstGeom>
          <a:noFill/>
          <a:ln>
            <a:noFill/>
          </a:ln>
        </p:spPr>
      </p:pic>
      <p:pic>
        <p:nvPicPr>
          <p:cNvPr id="348" name="Google Shape;348;p46"/>
          <p:cNvPicPr preferRelativeResize="0"/>
          <p:nvPr/>
        </p:nvPicPr>
        <p:blipFill>
          <a:blip r:embed="rId5">
            <a:alphaModFix/>
          </a:blip>
          <a:stretch>
            <a:fillRect/>
          </a:stretch>
        </p:blipFill>
        <p:spPr>
          <a:xfrm>
            <a:off x="3754913" y="2412630"/>
            <a:ext cx="1634175" cy="2246991"/>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52" name="Shape 352"/>
        <p:cNvGrpSpPr/>
        <p:nvPr/>
      </p:nvGrpSpPr>
      <p:grpSpPr>
        <a:xfrm>
          <a:off x="0" y="0"/>
          <a:ext cx="0" cy="0"/>
          <a:chOff x="0" y="0"/>
          <a:chExt cx="0" cy="0"/>
        </a:xfrm>
      </p:grpSpPr>
      <p:sp>
        <p:nvSpPr>
          <p:cNvPr id="353" name="Google Shape;353;p47"/>
          <p:cNvSpPr txBox="1"/>
          <p:nvPr/>
        </p:nvSpPr>
        <p:spPr>
          <a:xfrm>
            <a:off x="2776738" y="1880500"/>
            <a:ext cx="2804700" cy="1129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i="1" lang="es-419" sz="4000">
                <a:solidFill>
                  <a:srgbClr val="E0FF00"/>
                </a:solidFill>
                <a:latin typeface="Anton"/>
                <a:ea typeface="Anton"/>
                <a:cs typeface="Anton"/>
                <a:sym typeface="Anton"/>
              </a:rPr>
              <a:t>¿PREGUNTAS?</a:t>
            </a:r>
            <a:endParaRPr i="1" sz="4000">
              <a:solidFill>
                <a:srgbClr val="E0FF00"/>
              </a:solidFill>
              <a:latin typeface="Anton"/>
              <a:ea typeface="Anton"/>
              <a:cs typeface="Anton"/>
              <a:sym typeface="Anton"/>
            </a:endParaRPr>
          </a:p>
        </p:txBody>
      </p:sp>
      <p:pic>
        <p:nvPicPr>
          <p:cNvPr descr="Tiger Face on Apple iOS 12.2" id="354" name="Google Shape;354;p47"/>
          <p:cNvPicPr preferRelativeResize="0"/>
          <p:nvPr/>
        </p:nvPicPr>
        <p:blipFill>
          <a:blip r:embed="rId4">
            <a:alphaModFix/>
          </a:blip>
          <a:stretch>
            <a:fillRect/>
          </a:stretch>
        </p:blipFill>
        <p:spPr>
          <a:xfrm>
            <a:off x="5655188" y="2089063"/>
            <a:ext cx="712075" cy="71207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58" name="Shape 358"/>
        <p:cNvGrpSpPr/>
        <p:nvPr/>
      </p:nvGrpSpPr>
      <p:grpSpPr>
        <a:xfrm>
          <a:off x="0" y="0"/>
          <a:ext cx="0" cy="0"/>
          <a:chOff x="0" y="0"/>
          <a:chExt cx="0" cy="0"/>
        </a:xfrm>
      </p:grpSpPr>
      <p:sp>
        <p:nvSpPr>
          <p:cNvPr id="359" name="Google Shape;359;p48"/>
          <p:cNvSpPr txBox="1"/>
          <p:nvPr/>
        </p:nvSpPr>
        <p:spPr>
          <a:xfrm>
            <a:off x="1956450" y="1634075"/>
            <a:ext cx="52311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4800">
                <a:solidFill>
                  <a:srgbClr val="E0FF00"/>
                </a:solidFill>
                <a:latin typeface="Anton"/>
                <a:ea typeface="Anton"/>
                <a:cs typeface="Anton"/>
                <a:sym typeface="Anton"/>
              </a:rPr>
              <a:t>¡MUCHAS GRACIAS!</a:t>
            </a:r>
            <a:endParaRPr i="1" sz="4800">
              <a:solidFill>
                <a:srgbClr val="E0FF00"/>
              </a:solidFill>
              <a:latin typeface="Anton"/>
              <a:ea typeface="Anton"/>
              <a:cs typeface="Anton"/>
              <a:sym typeface="Anton"/>
            </a:endParaRPr>
          </a:p>
        </p:txBody>
      </p:sp>
      <p:sp>
        <p:nvSpPr>
          <p:cNvPr id="360" name="Google Shape;360;p48"/>
          <p:cNvSpPr txBox="1"/>
          <p:nvPr/>
        </p:nvSpPr>
        <p:spPr>
          <a:xfrm>
            <a:off x="2180400" y="2623175"/>
            <a:ext cx="5231100" cy="1416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s-419" sz="2200">
                <a:solidFill>
                  <a:srgbClr val="E0FF00"/>
                </a:solidFill>
                <a:latin typeface="Helvetica Neue Light"/>
                <a:ea typeface="Helvetica Neue Light"/>
                <a:cs typeface="Helvetica Neue Light"/>
                <a:sym typeface="Helvetica Neue Light"/>
              </a:rPr>
              <a:t>Resumen de lo visto en clase hoy: </a:t>
            </a:r>
            <a:endParaRPr sz="2200">
              <a:solidFill>
                <a:srgbClr val="E0FF00"/>
              </a:solidFill>
              <a:latin typeface="Helvetica Neue Light"/>
              <a:ea typeface="Helvetica Neue Light"/>
              <a:cs typeface="Helvetica Neue Light"/>
              <a:sym typeface="Helvetica Neue Light"/>
            </a:endParaRPr>
          </a:p>
          <a:p>
            <a:pPr indent="-368300" lvl="0" marL="457200" rtl="0" algn="ctr">
              <a:lnSpc>
                <a:spcPct val="115000"/>
              </a:lnSpc>
              <a:spcBef>
                <a:spcPts val="0"/>
              </a:spcBef>
              <a:spcAft>
                <a:spcPts val="0"/>
              </a:spcAft>
              <a:buClr>
                <a:srgbClr val="E0FF00"/>
              </a:buClr>
              <a:buSzPts val="2200"/>
              <a:buFont typeface="Helvetica Neue Light"/>
              <a:buChar char="-"/>
            </a:pPr>
            <a:r>
              <a:rPr lang="es-419" sz="2200">
                <a:solidFill>
                  <a:srgbClr val="E0FF00"/>
                </a:solidFill>
                <a:latin typeface="Helvetica Neue Light"/>
                <a:ea typeface="Helvetica Neue Light"/>
                <a:cs typeface="Helvetica Neue Light"/>
                <a:sym typeface="Helvetica Neue Light"/>
              </a:rPr>
              <a:t>Asincronía, promises y maps en el enriquecimiento y optimización de UI’s</a:t>
            </a:r>
            <a:endParaRPr sz="2200">
              <a:solidFill>
                <a:srgbClr val="E0FF00"/>
              </a:solidFill>
              <a:latin typeface="Helvetica Neue Light"/>
              <a:ea typeface="Helvetica Neue Light"/>
              <a:cs typeface="Helvetica Neue Light"/>
              <a:sym typeface="Helvetica Neue Light"/>
            </a:endParaRPr>
          </a:p>
          <a:p>
            <a:pPr indent="0" lvl="0" marL="457200" rtl="0" algn="ctr">
              <a:lnSpc>
                <a:spcPct val="115000"/>
              </a:lnSpc>
              <a:spcBef>
                <a:spcPts val="0"/>
              </a:spcBef>
              <a:spcAft>
                <a:spcPts val="0"/>
              </a:spcAft>
              <a:buNone/>
            </a:pPr>
            <a:r>
              <a:t/>
            </a:r>
            <a:endParaRPr sz="2200">
              <a:solidFill>
                <a:srgbClr val="E0FF00"/>
              </a:solidFill>
              <a:latin typeface="Helvetica Neue Light"/>
              <a:ea typeface="Helvetica Neue Light"/>
              <a:cs typeface="Helvetica Neue Light"/>
              <a:sym typeface="Helvetica Neue Light"/>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64" name="Shape 364"/>
        <p:cNvGrpSpPr/>
        <p:nvPr/>
      </p:nvGrpSpPr>
      <p:grpSpPr>
        <a:xfrm>
          <a:off x="0" y="0"/>
          <a:ext cx="0" cy="0"/>
          <a:chOff x="0" y="0"/>
          <a:chExt cx="0" cy="0"/>
        </a:xfrm>
      </p:grpSpPr>
      <p:sp>
        <p:nvSpPr>
          <p:cNvPr id="365" name="Google Shape;365;p49"/>
          <p:cNvSpPr txBox="1"/>
          <p:nvPr/>
        </p:nvSpPr>
        <p:spPr>
          <a:xfrm>
            <a:off x="2110051" y="2409500"/>
            <a:ext cx="4923900" cy="112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s-419" sz="3600">
                <a:solidFill>
                  <a:srgbClr val="E0FF00"/>
                </a:solidFill>
                <a:latin typeface="Anton"/>
                <a:ea typeface="Anton"/>
                <a:cs typeface="Anton"/>
                <a:sym typeface="Anton"/>
              </a:rPr>
              <a:t>OPINA</a:t>
            </a:r>
            <a:r>
              <a:rPr i="1" lang="es-419" sz="3600">
                <a:solidFill>
                  <a:srgbClr val="E0FF00"/>
                </a:solidFill>
                <a:latin typeface="Anton"/>
                <a:ea typeface="Anton"/>
                <a:cs typeface="Anton"/>
                <a:sym typeface="Anton"/>
              </a:rPr>
              <a:t> Y </a:t>
            </a:r>
            <a:r>
              <a:rPr i="1" lang="es-419" sz="3600">
                <a:solidFill>
                  <a:srgbClr val="E0FF00"/>
                </a:solidFill>
                <a:latin typeface="Anton"/>
                <a:ea typeface="Anton"/>
                <a:cs typeface="Anton"/>
                <a:sym typeface="Anton"/>
              </a:rPr>
              <a:t>VALORA</a:t>
            </a:r>
            <a:r>
              <a:rPr i="1" lang="es-419" sz="3600">
                <a:solidFill>
                  <a:srgbClr val="E0FF00"/>
                </a:solidFill>
                <a:latin typeface="Anton"/>
                <a:ea typeface="Anton"/>
                <a:cs typeface="Anton"/>
                <a:sym typeface="Anton"/>
              </a:rPr>
              <a:t> ESTA CLASE</a:t>
            </a:r>
            <a:endParaRPr i="1" sz="3600">
              <a:solidFill>
                <a:srgbClr val="E0FF00"/>
              </a:solidFill>
              <a:latin typeface="Anton"/>
              <a:ea typeface="Anton"/>
              <a:cs typeface="Anton"/>
              <a:sym typeface="Anton"/>
            </a:endParaRPr>
          </a:p>
        </p:txBody>
      </p:sp>
      <p:pic>
        <p:nvPicPr>
          <p:cNvPr descr="Dizzy on Apple iOS 12.2" id="366" name="Google Shape;366;p49"/>
          <p:cNvPicPr preferRelativeResize="0"/>
          <p:nvPr/>
        </p:nvPicPr>
        <p:blipFill>
          <a:blip r:embed="rId4">
            <a:alphaModFix/>
          </a:blip>
          <a:stretch>
            <a:fillRect/>
          </a:stretch>
        </p:blipFill>
        <p:spPr>
          <a:xfrm>
            <a:off x="4168425" y="1602350"/>
            <a:ext cx="807150" cy="8071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EFAB"/>
        </a:solidFill>
      </p:bgPr>
    </p:bg>
    <p:spTree>
      <p:nvGrpSpPr>
        <p:cNvPr id="74" name="Shape 74"/>
        <p:cNvGrpSpPr/>
        <p:nvPr/>
      </p:nvGrpSpPr>
      <p:grpSpPr>
        <a:xfrm>
          <a:off x="0" y="0"/>
          <a:ext cx="0" cy="0"/>
          <a:chOff x="0" y="0"/>
          <a:chExt cx="0" cy="0"/>
        </a:xfrm>
      </p:grpSpPr>
      <p:sp>
        <p:nvSpPr>
          <p:cNvPr id="75" name="Google Shape;75;p16"/>
          <p:cNvSpPr txBox="1"/>
          <p:nvPr/>
        </p:nvSpPr>
        <p:spPr>
          <a:xfrm>
            <a:off x="3896075" y="1371400"/>
            <a:ext cx="5164200" cy="2874000"/>
          </a:xfrm>
          <a:prstGeom prst="rect">
            <a:avLst/>
          </a:prstGeom>
          <a:noFill/>
          <a:ln>
            <a:noFill/>
          </a:ln>
        </p:spPr>
        <p:txBody>
          <a:bodyPr anchorCtr="0" anchor="ctr" bIns="91425" lIns="91425" spcFirstLastPara="1" rIns="91425" wrap="square" tIns="91425">
            <a:noAutofit/>
          </a:bodyPr>
          <a:lstStyle/>
          <a:p>
            <a:pPr indent="-349250" lvl="0" marL="457200" rtl="0" algn="l">
              <a:lnSpc>
                <a:spcPct val="115000"/>
              </a:lnSpc>
              <a:spcBef>
                <a:spcPts val="0"/>
              </a:spcBef>
              <a:spcAft>
                <a:spcPts val="0"/>
              </a:spcAft>
              <a:buClr>
                <a:srgbClr val="000000"/>
              </a:buClr>
              <a:buSzPts val="1900"/>
              <a:buChar char="●"/>
            </a:pPr>
            <a:r>
              <a:rPr lang="es-419" sz="1900">
                <a:latin typeface="Helvetica Neue Light"/>
                <a:ea typeface="Helvetica Neue Light"/>
                <a:cs typeface="Helvetica Neue Light"/>
                <a:sym typeface="Helvetica Neue Light"/>
              </a:rPr>
              <a:t>Conocer la API de promise, profundizando conceptos de asincronismo.</a:t>
            </a:r>
            <a:r>
              <a:rPr lang="es-419" sz="1900">
                <a:latin typeface="Helvetica Neue Light"/>
                <a:ea typeface="Helvetica Neue Light"/>
                <a:cs typeface="Helvetica Neue Light"/>
                <a:sym typeface="Helvetica Neue Light"/>
              </a:rPr>
              <a:t> </a:t>
            </a:r>
            <a:endParaRPr sz="1900">
              <a:latin typeface="Helvetica Neue Light"/>
              <a:ea typeface="Helvetica Neue Light"/>
              <a:cs typeface="Helvetica Neue Light"/>
              <a:sym typeface="Helvetica Neue Light"/>
            </a:endParaRPr>
          </a:p>
          <a:p>
            <a:pPr indent="-349250" lvl="0" marL="457200" rtl="0" algn="l">
              <a:lnSpc>
                <a:spcPct val="115000"/>
              </a:lnSpc>
              <a:spcBef>
                <a:spcPts val="1000"/>
              </a:spcBef>
              <a:spcAft>
                <a:spcPts val="1000"/>
              </a:spcAft>
              <a:buClr>
                <a:srgbClr val="000000"/>
              </a:buClr>
              <a:buSzPts val="1900"/>
              <a:buChar char="●"/>
            </a:pPr>
            <a:r>
              <a:rPr lang="es-419" sz="1900">
                <a:latin typeface="Helvetica Neue Light"/>
                <a:ea typeface="Helvetica Neue Light"/>
                <a:cs typeface="Helvetica Neue Light"/>
                <a:sym typeface="Helvetica Neue Light"/>
              </a:rPr>
              <a:t>A</a:t>
            </a:r>
            <a:r>
              <a:rPr lang="es-419" sz="1900">
                <a:latin typeface="Helvetica Neue Light"/>
                <a:ea typeface="Helvetica Neue Light"/>
                <a:cs typeface="Helvetica Neue Light"/>
                <a:sym typeface="Helvetica Neue Light"/>
              </a:rPr>
              <a:t>plicar el método MAP para el rendering de listas.</a:t>
            </a:r>
            <a:endParaRPr sz="1900">
              <a:latin typeface="Helvetica Neue Light"/>
              <a:ea typeface="Helvetica Neue Light"/>
              <a:cs typeface="Helvetica Neue Light"/>
              <a:sym typeface="Helvetica Neue Light"/>
            </a:endParaRPr>
          </a:p>
        </p:txBody>
      </p:sp>
      <p:pic>
        <p:nvPicPr>
          <p:cNvPr id="76" name="Google Shape;76;p16"/>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77" name="Google Shape;77;p16"/>
          <p:cNvSpPr txBox="1"/>
          <p:nvPr/>
        </p:nvSpPr>
        <p:spPr>
          <a:xfrm>
            <a:off x="373850" y="2656900"/>
            <a:ext cx="3632700" cy="989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i="1" lang="es-419" sz="3000">
                <a:solidFill>
                  <a:srgbClr val="000000"/>
                </a:solidFill>
                <a:latin typeface="Anton"/>
                <a:ea typeface="Anton"/>
                <a:cs typeface="Anton"/>
                <a:sym typeface="Anton"/>
              </a:rPr>
              <a:t>OBJETIVOS </a:t>
            </a:r>
            <a:r>
              <a:rPr i="1" lang="es-419" sz="3000">
                <a:latin typeface="Anton"/>
                <a:ea typeface="Anton"/>
                <a:cs typeface="Anton"/>
                <a:sym typeface="Anton"/>
              </a:rPr>
              <a:t>DE LA CLASE</a:t>
            </a:r>
            <a:endParaRPr i="1" sz="3000">
              <a:latin typeface="Anton"/>
              <a:ea typeface="Anton"/>
              <a:cs typeface="Anton"/>
              <a:sym typeface="Anton"/>
            </a:endParaRPr>
          </a:p>
        </p:txBody>
      </p:sp>
      <p:pic>
        <p:nvPicPr>
          <p:cNvPr id="78" name="Google Shape;78;p16"/>
          <p:cNvPicPr preferRelativeResize="0"/>
          <p:nvPr/>
        </p:nvPicPr>
        <p:blipFill rotWithShape="1">
          <a:blip r:embed="rId4">
            <a:alphaModFix/>
          </a:blip>
          <a:srcRect b="0" l="0" r="0" t="0"/>
          <a:stretch/>
        </p:blipFill>
        <p:spPr>
          <a:xfrm>
            <a:off x="1611688" y="1439550"/>
            <a:ext cx="1186525" cy="11865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sp>
        <p:nvSpPr>
          <p:cNvPr id="83" name="Google Shape;83;p17"/>
          <p:cNvSpPr txBox="1"/>
          <p:nvPr/>
        </p:nvSpPr>
        <p:spPr>
          <a:xfrm>
            <a:off x="483500" y="1009175"/>
            <a:ext cx="3980700" cy="3600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250"/>
              <a:buFont typeface="Arial"/>
              <a:buNone/>
            </a:pPr>
            <a:r>
              <a:t/>
            </a:r>
            <a:endParaRPr b="0" i="0" sz="125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rgbClr val="000000"/>
              </a:buClr>
              <a:buSzPts val="1250"/>
              <a:buFont typeface="Arial"/>
              <a:buNone/>
            </a:pPr>
            <a:r>
              <a:rPr b="1" i="0" lang="es-419" sz="1250" u="none" cap="none" strike="noStrike">
                <a:solidFill>
                  <a:schemeClr val="dk1"/>
                </a:solidFill>
                <a:latin typeface="Helvetica Neue"/>
                <a:ea typeface="Helvetica Neue"/>
                <a:cs typeface="Helvetica Neue"/>
                <a:sym typeface="Helvetica Neue"/>
              </a:rPr>
              <a:t>Ciclo de vida:</a:t>
            </a:r>
            <a:r>
              <a:rPr b="0" i="0" lang="es-419" sz="1250" u="none" cap="none" strike="noStrike">
                <a:solidFill>
                  <a:schemeClr val="dk1"/>
                </a:solidFill>
                <a:latin typeface="Helvetica Neue Light"/>
                <a:ea typeface="Helvetica Neue Light"/>
                <a:cs typeface="Helvetica Neue Light"/>
                <a:sym typeface="Helvetica Neue Light"/>
              </a:rPr>
              <a:t> no es más que una serie de estados por los cuales pasa todo componente a lo largo de su existencia. Esos estados tienen correspondencia en diversos métodos, que podemos implementar para realizar acciones cuando se van produciendo.</a:t>
            </a:r>
            <a:endParaRPr b="0" i="0" sz="125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rgbClr val="000000"/>
              </a:buClr>
              <a:buSzPts val="1250"/>
              <a:buFont typeface="Arial"/>
              <a:buNone/>
            </a:pPr>
            <a:r>
              <a:t/>
            </a:r>
            <a:endParaRPr b="0" i="0" sz="125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rgbClr val="000000"/>
              </a:buClr>
              <a:buSzPts val="1250"/>
              <a:buFont typeface="Arial"/>
              <a:buNone/>
            </a:pPr>
            <a:r>
              <a:rPr b="1" i="0" lang="es-419" sz="1250" u="none" cap="none" strike="noStrike">
                <a:solidFill>
                  <a:schemeClr val="dk1"/>
                </a:solidFill>
                <a:latin typeface="Helvetica Neue"/>
                <a:ea typeface="Helvetica Neue"/>
                <a:cs typeface="Helvetica Neue"/>
                <a:sym typeface="Helvetica Neue"/>
              </a:rPr>
              <a:t>Métodos de ciclos de vida (class based):</a:t>
            </a:r>
            <a:endParaRPr b="1" i="0" sz="1250" u="none" cap="none" strike="noStrike">
              <a:solidFill>
                <a:schemeClr val="dk1"/>
              </a:solidFill>
              <a:latin typeface="Helvetica Neue"/>
              <a:ea typeface="Helvetica Neue"/>
              <a:cs typeface="Helvetica Neue"/>
              <a:sym typeface="Helvetica Neue"/>
            </a:endParaRPr>
          </a:p>
          <a:p>
            <a:pPr indent="-307975" lvl="0" marL="457200" marR="0" rtl="0" algn="l">
              <a:lnSpc>
                <a:spcPct val="115000"/>
              </a:lnSpc>
              <a:spcBef>
                <a:spcPts val="0"/>
              </a:spcBef>
              <a:spcAft>
                <a:spcPts val="0"/>
              </a:spcAft>
              <a:buClr>
                <a:schemeClr val="dk1"/>
              </a:buClr>
              <a:buSzPts val="1250"/>
              <a:buFont typeface="Helvetica Neue Light"/>
              <a:buChar char="●"/>
            </a:pPr>
            <a:r>
              <a:rPr b="1" i="0" lang="es-419" sz="1250" u="none" cap="none" strike="noStrike">
                <a:solidFill>
                  <a:schemeClr val="dk1"/>
                </a:solidFill>
                <a:latin typeface="Helvetica Neue"/>
                <a:ea typeface="Helvetica Neue"/>
                <a:cs typeface="Helvetica Neue"/>
                <a:sym typeface="Helvetica Neue"/>
              </a:rPr>
              <a:t>componentWillMount()*:</a:t>
            </a:r>
            <a:r>
              <a:rPr b="0" i="0" lang="es-419" sz="1250" u="none" cap="none" strike="noStrike">
                <a:solidFill>
                  <a:schemeClr val="dk1"/>
                </a:solidFill>
                <a:latin typeface="Helvetica Neue Light"/>
                <a:ea typeface="Helvetica Neue Light"/>
                <a:cs typeface="Helvetica Neue Light"/>
                <a:sym typeface="Helvetica Neue Light"/>
              </a:rPr>
              <a:t> este método del ciclo de vida es de tipo montaje. Se ejecuta justo antes del primer renderizado del componente. </a:t>
            </a:r>
            <a:endParaRPr b="0" i="0" sz="1250" u="none" cap="none" strike="noStrike">
              <a:solidFill>
                <a:schemeClr val="dk1"/>
              </a:solidFill>
              <a:latin typeface="Helvetica Neue Light"/>
              <a:ea typeface="Helvetica Neue Light"/>
              <a:cs typeface="Helvetica Neue Light"/>
              <a:sym typeface="Helvetica Neue Light"/>
            </a:endParaRPr>
          </a:p>
          <a:p>
            <a:pPr indent="-307975" lvl="0" marL="457200" marR="0" rtl="0" algn="l">
              <a:lnSpc>
                <a:spcPct val="115000"/>
              </a:lnSpc>
              <a:spcBef>
                <a:spcPts val="0"/>
              </a:spcBef>
              <a:spcAft>
                <a:spcPts val="0"/>
              </a:spcAft>
              <a:buClr>
                <a:schemeClr val="dk1"/>
              </a:buClr>
              <a:buSzPts val="1250"/>
              <a:buFont typeface="Helvetica Neue Light"/>
              <a:buChar char="●"/>
            </a:pPr>
            <a:r>
              <a:rPr b="1" i="0" lang="es-419" sz="1250" u="none" cap="none" strike="noStrike">
                <a:solidFill>
                  <a:schemeClr val="dk1"/>
                </a:solidFill>
                <a:latin typeface="Helvetica Neue"/>
                <a:ea typeface="Helvetica Neue"/>
                <a:cs typeface="Helvetica Neue"/>
                <a:sym typeface="Helvetica Neue"/>
              </a:rPr>
              <a:t>componentDidMount():</a:t>
            </a:r>
            <a:r>
              <a:rPr b="0" i="0" lang="es-419" sz="1250" u="none" cap="none" strike="noStrike">
                <a:solidFill>
                  <a:schemeClr val="dk1"/>
                </a:solidFill>
                <a:latin typeface="Helvetica Neue Light"/>
                <a:ea typeface="Helvetica Neue Light"/>
                <a:cs typeface="Helvetica Neue Light"/>
                <a:sym typeface="Helvetica Neue Light"/>
              </a:rPr>
              <a:t> método de montaje, que solo se ejecuta en el lado del cliente. Se produce inmediatamente después del primer renderizado. Una vez se invoca este método ya están disponibles los elementos asociados al componente en el DOM.</a:t>
            </a:r>
            <a:endParaRPr b="0" i="0" sz="125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rgbClr val="000000"/>
              </a:buClr>
              <a:buSzPts val="1250"/>
              <a:buFont typeface="Arial"/>
              <a:buNone/>
            </a:pPr>
            <a:r>
              <a:t/>
            </a:r>
            <a:endParaRPr b="0" i="0" sz="125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rgbClr val="000000"/>
              </a:buClr>
              <a:buSzPts val="1250"/>
              <a:buFont typeface="Arial"/>
              <a:buNone/>
            </a:pPr>
            <a:r>
              <a:t/>
            </a:r>
            <a:endParaRPr b="0" i="0" sz="125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rgbClr val="000000"/>
              </a:buClr>
              <a:buSzPts val="1250"/>
              <a:buFont typeface="Arial"/>
              <a:buNone/>
            </a:pPr>
            <a:r>
              <a:t/>
            </a:r>
            <a:endParaRPr b="0" i="0" sz="125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rgbClr val="000000"/>
              </a:buClr>
              <a:buSzPts val="1250"/>
              <a:buFont typeface="Arial"/>
              <a:buNone/>
            </a:pPr>
            <a:r>
              <a:t/>
            </a:r>
            <a:endParaRPr b="0" i="0" sz="125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rgbClr val="000000"/>
              </a:buClr>
              <a:buSzPts val="1250"/>
              <a:buFont typeface="Arial"/>
              <a:buNone/>
            </a:pPr>
            <a:r>
              <a:t/>
            </a:r>
            <a:endParaRPr b="0" i="0" sz="1250" u="none" cap="none" strike="noStrike">
              <a:solidFill>
                <a:schemeClr val="dk1"/>
              </a:solidFill>
              <a:latin typeface="Helvetica Neue Light"/>
              <a:ea typeface="Helvetica Neue Light"/>
              <a:cs typeface="Helvetica Neue Light"/>
              <a:sym typeface="Helvetica Neue Light"/>
            </a:endParaRPr>
          </a:p>
        </p:txBody>
      </p:sp>
      <p:sp>
        <p:nvSpPr>
          <p:cNvPr id="84" name="Google Shape;84;p17"/>
          <p:cNvSpPr txBox="1"/>
          <p:nvPr/>
        </p:nvSpPr>
        <p:spPr>
          <a:xfrm>
            <a:off x="196487" y="-23325"/>
            <a:ext cx="8423100" cy="989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500"/>
              <a:buFont typeface="Arial"/>
              <a:buNone/>
            </a:pPr>
            <a:r>
              <a:rPr b="0" i="1" lang="es-419" sz="4500" u="none" cap="none" strike="noStrike">
                <a:solidFill>
                  <a:srgbClr val="000000"/>
                </a:solidFill>
                <a:latin typeface="Anton"/>
                <a:ea typeface="Anton"/>
                <a:cs typeface="Anton"/>
                <a:sym typeface="Anton"/>
              </a:rPr>
              <a:t>GLOSARIO:</a:t>
            </a:r>
            <a:endParaRPr b="0" i="1" sz="4500" u="none" cap="none" strike="noStrike">
              <a:solidFill>
                <a:srgbClr val="000000"/>
              </a:solidFill>
              <a:latin typeface="Anton"/>
              <a:ea typeface="Anton"/>
              <a:cs typeface="Anton"/>
              <a:sym typeface="Anton"/>
            </a:endParaRPr>
          </a:p>
          <a:p>
            <a:pPr indent="0" lvl="0" marL="0" marR="0" rtl="0" algn="l">
              <a:lnSpc>
                <a:spcPct val="100000"/>
              </a:lnSpc>
              <a:spcBef>
                <a:spcPts val="0"/>
              </a:spcBef>
              <a:spcAft>
                <a:spcPts val="0"/>
              </a:spcAft>
              <a:buClr>
                <a:srgbClr val="000000"/>
              </a:buClr>
              <a:buSzPts val="4500"/>
              <a:buFont typeface="Arial"/>
              <a:buNone/>
            </a:pPr>
            <a:r>
              <a:rPr b="0" i="1" lang="es-419" sz="2000" u="none" cap="none" strike="noStrike">
                <a:solidFill>
                  <a:srgbClr val="000000"/>
                </a:solidFill>
                <a:latin typeface="Anton"/>
                <a:ea typeface="Anton"/>
                <a:cs typeface="Anton"/>
                <a:sym typeface="Anton"/>
              </a:rPr>
              <a:t>Clase 5</a:t>
            </a:r>
            <a:endParaRPr b="0" i="1" sz="2000" u="none" cap="none" strike="noStrike">
              <a:solidFill>
                <a:srgbClr val="000000"/>
              </a:solidFill>
              <a:latin typeface="Anton"/>
              <a:ea typeface="Anton"/>
              <a:cs typeface="Anton"/>
              <a:sym typeface="Anton"/>
            </a:endParaRPr>
          </a:p>
        </p:txBody>
      </p:sp>
      <p:pic>
        <p:nvPicPr>
          <p:cNvPr id="85" name="Google Shape;85;p17"/>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86" name="Google Shape;86;p17"/>
          <p:cNvSpPr txBox="1"/>
          <p:nvPr/>
        </p:nvSpPr>
        <p:spPr>
          <a:xfrm>
            <a:off x="4572000" y="1390175"/>
            <a:ext cx="3924900" cy="3600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2000"/>
              <a:buFont typeface="Arial"/>
              <a:buNone/>
            </a:pPr>
            <a:r>
              <a:t/>
            </a:r>
            <a:endParaRPr b="0" i="0" sz="14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chemeClr val="dk1"/>
              </a:buClr>
              <a:buSzPts val="2000"/>
              <a:buFont typeface="Arial"/>
              <a:buNone/>
            </a:pPr>
            <a:r>
              <a:t/>
            </a:r>
            <a:endParaRPr b="0" i="0" sz="14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chemeClr val="dk1"/>
              </a:buClr>
              <a:buSzPts val="2000"/>
              <a:buFont typeface="Arial"/>
              <a:buNone/>
            </a:pPr>
            <a:r>
              <a:t/>
            </a:r>
            <a:endParaRPr b="0" i="0" sz="14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rgbClr val="000000"/>
              </a:buClr>
              <a:buSzPts val="1400"/>
              <a:buFont typeface="Arial"/>
              <a:buNone/>
            </a:pPr>
            <a:r>
              <a:t/>
            </a:r>
            <a:endParaRPr b="0" i="0" sz="1400" u="none" cap="none" strike="noStrike">
              <a:solidFill>
                <a:schemeClr val="dk1"/>
              </a:solidFill>
              <a:latin typeface="Helvetica Neue Light"/>
              <a:ea typeface="Helvetica Neue Light"/>
              <a:cs typeface="Helvetica Neue Light"/>
              <a:sym typeface="Helvetica Neue Light"/>
            </a:endParaRPr>
          </a:p>
        </p:txBody>
      </p:sp>
      <p:sp>
        <p:nvSpPr>
          <p:cNvPr id="87" name="Google Shape;87;p17"/>
          <p:cNvSpPr txBox="1"/>
          <p:nvPr/>
        </p:nvSpPr>
        <p:spPr>
          <a:xfrm>
            <a:off x="4572000" y="1009175"/>
            <a:ext cx="3924900" cy="3600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250"/>
              <a:buFont typeface="Arial"/>
              <a:buNone/>
            </a:pPr>
            <a:r>
              <a:t/>
            </a:r>
            <a:endParaRPr b="0" i="0" sz="1250" u="none" cap="none" strike="noStrike">
              <a:solidFill>
                <a:schemeClr val="dk1"/>
              </a:solidFill>
              <a:latin typeface="Helvetica Neue Light"/>
              <a:ea typeface="Helvetica Neue Light"/>
              <a:cs typeface="Helvetica Neue Light"/>
              <a:sym typeface="Helvetica Neue Light"/>
            </a:endParaRPr>
          </a:p>
          <a:p>
            <a:pPr indent="-307975" lvl="0" marL="457200" marR="0" rtl="0" algn="l">
              <a:lnSpc>
                <a:spcPct val="115000"/>
              </a:lnSpc>
              <a:spcBef>
                <a:spcPts val="0"/>
              </a:spcBef>
              <a:spcAft>
                <a:spcPts val="0"/>
              </a:spcAft>
              <a:buClr>
                <a:schemeClr val="dk1"/>
              </a:buClr>
              <a:buSzPts val="1250"/>
              <a:buFont typeface="Helvetica Neue Light"/>
              <a:buChar char="●"/>
            </a:pPr>
            <a:r>
              <a:rPr b="1" i="0" lang="es-419" sz="1250" u="none" cap="none" strike="noStrike">
                <a:solidFill>
                  <a:schemeClr val="dk1"/>
                </a:solidFill>
                <a:latin typeface="Helvetica Neue"/>
                <a:ea typeface="Helvetica Neue"/>
                <a:cs typeface="Helvetica Neue"/>
                <a:sym typeface="Helvetica Neue"/>
              </a:rPr>
              <a:t>componentWillReceiveProps():</a:t>
            </a:r>
            <a:r>
              <a:rPr b="0" i="0" lang="es-419" sz="1250" u="none" cap="none" strike="noStrike">
                <a:solidFill>
                  <a:schemeClr val="dk1"/>
                </a:solidFill>
                <a:latin typeface="Helvetica Neue Light"/>
                <a:ea typeface="Helvetica Neue Light"/>
                <a:cs typeface="Helvetica Neue Light"/>
                <a:sym typeface="Helvetica Neue Light"/>
              </a:rPr>
              <a:t> método de actualización que se invoca cuando las propiedades se van a actualizar, aunque no en el primer renderizado del componente, por lo tanto no se invocará antes de inicializar las propiedades por primera vez.</a:t>
            </a:r>
            <a:endParaRPr b="0" i="0" sz="1250" u="none" cap="none" strike="noStrike">
              <a:solidFill>
                <a:schemeClr val="dk1"/>
              </a:solidFill>
              <a:latin typeface="Helvetica Neue Light"/>
              <a:ea typeface="Helvetica Neue Light"/>
              <a:cs typeface="Helvetica Neue Light"/>
              <a:sym typeface="Helvetica Neue Light"/>
            </a:endParaRPr>
          </a:p>
          <a:p>
            <a:pPr indent="-307975" lvl="0" marL="457200" marR="0" rtl="0" algn="l">
              <a:lnSpc>
                <a:spcPct val="115000"/>
              </a:lnSpc>
              <a:spcBef>
                <a:spcPts val="0"/>
              </a:spcBef>
              <a:spcAft>
                <a:spcPts val="0"/>
              </a:spcAft>
              <a:buClr>
                <a:schemeClr val="dk1"/>
              </a:buClr>
              <a:buSzPts val="1250"/>
              <a:buFont typeface="Helvetica Neue Light"/>
              <a:buChar char="●"/>
            </a:pPr>
            <a:r>
              <a:rPr b="1" i="0" lang="es-419" sz="1250" u="none" cap="none" strike="noStrike">
                <a:solidFill>
                  <a:schemeClr val="dk1"/>
                </a:solidFill>
                <a:latin typeface="Helvetica Neue"/>
                <a:ea typeface="Helvetica Neue"/>
                <a:cs typeface="Helvetica Neue"/>
                <a:sym typeface="Helvetica Neue"/>
              </a:rPr>
              <a:t>shouldComponentUpdate (nextProps, nextState):</a:t>
            </a:r>
            <a:r>
              <a:rPr b="0" i="0" lang="es-419" sz="1250" u="none" cap="none" strike="noStrike">
                <a:solidFill>
                  <a:schemeClr val="dk1"/>
                </a:solidFill>
                <a:latin typeface="Helvetica Neue Light"/>
                <a:ea typeface="Helvetica Neue Light"/>
                <a:cs typeface="Helvetica Neue Light"/>
                <a:sym typeface="Helvetica Neue Light"/>
              </a:rPr>
              <a:t> es un método de actualización y tiene una particularidad especial con respecto a otros métodos del ciclo de vida, que consiste en que debe devolver un valor booleano.</a:t>
            </a:r>
            <a:endParaRPr b="0" i="0" sz="1250" u="none" cap="none" strike="noStrike">
              <a:solidFill>
                <a:schemeClr val="dk1"/>
              </a:solidFill>
              <a:latin typeface="Helvetica Neue Light"/>
              <a:ea typeface="Helvetica Neue Light"/>
              <a:cs typeface="Helvetica Neue Light"/>
              <a:sym typeface="Helvetica Neue Light"/>
            </a:endParaRPr>
          </a:p>
          <a:p>
            <a:pPr indent="-307975" lvl="0" marL="457200" marR="0" rtl="0" algn="l">
              <a:lnSpc>
                <a:spcPct val="115000"/>
              </a:lnSpc>
              <a:spcBef>
                <a:spcPts val="0"/>
              </a:spcBef>
              <a:spcAft>
                <a:spcPts val="0"/>
              </a:spcAft>
              <a:buClr>
                <a:schemeClr val="dk1"/>
              </a:buClr>
              <a:buSzPts val="1250"/>
              <a:buFont typeface="Helvetica Neue Light"/>
              <a:buChar char="●"/>
            </a:pPr>
            <a:r>
              <a:rPr b="1" i="0" lang="es-419" sz="1250" u="none" cap="none" strike="noStrike">
                <a:solidFill>
                  <a:schemeClr val="dk1"/>
                </a:solidFill>
                <a:latin typeface="Helvetica Neue"/>
                <a:ea typeface="Helvetica Neue"/>
                <a:cs typeface="Helvetica Neue"/>
                <a:sym typeface="Helvetica Neue"/>
              </a:rPr>
              <a:t>componentWillUpdate (nextProps, nextState): </a:t>
            </a:r>
            <a:r>
              <a:rPr b="0" i="0" lang="es-419" sz="1250" u="none" cap="none" strike="noStrike">
                <a:solidFill>
                  <a:schemeClr val="dk1"/>
                </a:solidFill>
                <a:latin typeface="Helvetica Neue Light"/>
                <a:ea typeface="Helvetica Neue Light"/>
                <a:cs typeface="Helvetica Neue Light"/>
                <a:sym typeface="Helvetica Neue Light"/>
              </a:rPr>
              <a:t>este método de actualización se invocará justo antes de que el componente vaya a actualizar su vista. </a:t>
            </a:r>
            <a:endParaRPr b="0" i="0" sz="1250" u="none" cap="none" strike="noStrike">
              <a:solidFill>
                <a:schemeClr val="dk1"/>
              </a:solidFill>
              <a:latin typeface="Helvetica Neue Light"/>
              <a:ea typeface="Helvetica Neue Light"/>
              <a:cs typeface="Helvetica Neue Light"/>
              <a:sym typeface="Helvetica Neue Light"/>
            </a:endParaRPr>
          </a:p>
          <a:p>
            <a:pPr indent="0" lvl="0" marL="457200" marR="0" rtl="0" algn="l">
              <a:lnSpc>
                <a:spcPct val="115000"/>
              </a:lnSpc>
              <a:spcBef>
                <a:spcPts val="0"/>
              </a:spcBef>
              <a:spcAft>
                <a:spcPts val="0"/>
              </a:spcAft>
              <a:buClr>
                <a:srgbClr val="000000"/>
              </a:buClr>
              <a:buSzPts val="1250"/>
              <a:buFont typeface="Arial"/>
              <a:buNone/>
            </a:pPr>
            <a:r>
              <a:t/>
            </a:r>
            <a:endParaRPr b="0" i="0" sz="1250" u="none" cap="none" strike="noStrike">
              <a:solidFill>
                <a:schemeClr val="dk1"/>
              </a:solidFill>
              <a:latin typeface="Helvetica Neue Light"/>
              <a:ea typeface="Helvetica Neue Light"/>
              <a:cs typeface="Helvetica Neue Light"/>
              <a:sym typeface="Helvetica Neue Light"/>
            </a:endParaRPr>
          </a:p>
          <a:p>
            <a:pPr indent="0" lvl="0" marL="457200" marR="0" rtl="0" algn="l">
              <a:lnSpc>
                <a:spcPct val="115000"/>
              </a:lnSpc>
              <a:spcBef>
                <a:spcPts val="0"/>
              </a:spcBef>
              <a:spcAft>
                <a:spcPts val="0"/>
              </a:spcAft>
              <a:buClr>
                <a:srgbClr val="000000"/>
              </a:buClr>
              <a:buSzPts val="1250"/>
              <a:buFont typeface="Arial"/>
              <a:buNone/>
            </a:pPr>
            <a:r>
              <a:t/>
            </a:r>
            <a:endParaRPr b="0" i="0" sz="1250" u="none" cap="none" strike="noStrike">
              <a:solidFill>
                <a:schemeClr val="dk1"/>
              </a:solidFill>
              <a:latin typeface="Helvetica Neue Light"/>
              <a:ea typeface="Helvetica Neue Light"/>
              <a:cs typeface="Helvetica Neue Light"/>
              <a:sym typeface="Helvetica Neue Ligh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8"/>
          <p:cNvSpPr txBox="1"/>
          <p:nvPr/>
        </p:nvSpPr>
        <p:spPr>
          <a:xfrm>
            <a:off x="483500" y="1009175"/>
            <a:ext cx="3980700" cy="3600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250"/>
              <a:buFont typeface="Arial"/>
              <a:buNone/>
            </a:pPr>
            <a:r>
              <a:t/>
            </a:r>
            <a:endParaRPr b="0" i="0" sz="1250" u="none" cap="none" strike="noStrike">
              <a:solidFill>
                <a:schemeClr val="dk1"/>
              </a:solidFill>
              <a:latin typeface="Helvetica Neue Light"/>
              <a:ea typeface="Helvetica Neue Light"/>
              <a:cs typeface="Helvetica Neue Light"/>
              <a:sym typeface="Helvetica Neue Light"/>
            </a:endParaRPr>
          </a:p>
          <a:p>
            <a:pPr indent="-307975" lvl="0" marL="457200" marR="0" rtl="0" algn="l">
              <a:lnSpc>
                <a:spcPct val="115000"/>
              </a:lnSpc>
              <a:spcBef>
                <a:spcPts val="0"/>
              </a:spcBef>
              <a:spcAft>
                <a:spcPts val="0"/>
              </a:spcAft>
              <a:buClr>
                <a:schemeClr val="dk1"/>
              </a:buClr>
              <a:buSzPts val="1250"/>
              <a:buFont typeface="Helvetica Neue Light"/>
              <a:buChar char="●"/>
            </a:pPr>
            <a:r>
              <a:rPr b="1" i="0" lang="es-419" sz="1250" u="none" cap="none" strike="noStrike">
                <a:solidFill>
                  <a:schemeClr val="dk1"/>
                </a:solidFill>
                <a:latin typeface="Helvetica Neue"/>
                <a:ea typeface="Helvetica Neue"/>
                <a:cs typeface="Helvetica Neue"/>
                <a:sym typeface="Helvetica Neue"/>
              </a:rPr>
              <a:t>componentDidUpdate (prevProps, prevState): </a:t>
            </a:r>
            <a:r>
              <a:rPr b="0" i="0" lang="es-419" sz="1250" u="none" cap="none" strike="noStrike">
                <a:solidFill>
                  <a:schemeClr val="dk1"/>
                </a:solidFill>
                <a:latin typeface="Helvetica Neue Light"/>
                <a:ea typeface="Helvetica Neue Light"/>
                <a:cs typeface="Helvetica Neue Light"/>
                <a:sym typeface="Helvetica Neue Light"/>
              </a:rPr>
              <a:t>método de actualización que se ejecuta justamente después de haberse producido la actualización del componente.</a:t>
            </a:r>
            <a:endParaRPr b="0" i="0" sz="1250" u="none" cap="none" strike="noStrike">
              <a:solidFill>
                <a:schemeClr val="dk1"/>
              </a:solidFill>
              <a:latin typeface="Helvetica Neue Light"/>
              <a:ea typeface="Helvetica Neue Light"/>
              <a:cs typeface="Helvetica Neue Light"/>
              <a:sym typeface="Helvetica Neue Light"/>
            </a:endParaRPr>
          </a:p>
          <a:p>
            <a:pPr indent="-307975" lvl="0" marL="457200" marR="0" rtl="0" algn="l">
              <a:lnSpc>
                <a:spcPct val="115000"/>
              </a:lnSpc>
              <a:spcBef>
                <a:spcPts val="0"/>
              </a:spcBef>
              <a:spcAft>
                <a:spcPts val="0"/>
              </a:spcAft>
              <a:buClr>
                <a:schemeClr val="dk1"/>
              </a:buClr>
              <a:buSzPts val="1250"/>
              <a:buFont typeface="Helvetica Neue Light"/>
              <a:buChar char="●"/>
            </a:pPr>
            <a:r>
              <a:rPr b="1" i="0" lang="es-419" sz="1250" u="none" cap="none" strike="noStrike">
                <a:solidFill>
                  <a:schemeClr val="dk1"/>
                </a:solidFill>
                <a:latin typeface="Helvetica Neue"/>
                <a:ea typeface="Helvetica Neue"/>
                <a:cs typeface="Helvetica Neue"/>
                <a:sym typeface="Helvetica Neue"/>
              </a:rPr>
              <a:t>componentWillUnmount():</a:t>
            </a:r>
            <a:r>
              <a:rPr b="0" i="0" lang="es-419" sz="1250" u="none" cap="none" strike="noStrike">
                <a:solidFill>
                  <a:schemeClr val="dk1"/>
                </a:solidFill>
                <a:latin typeface="Helvetica Neue Light"/>
                <a:ea typeface="Helvetica Neue Light"/>
                <a:cs typeface="Helvetica Neue Light"/>
                <a:sym typeface="Helvetica Neue Light"/>
              </a:rPr>
              <a:t> este es el único método de desmontado y se ejecuta en el momento que el componente se va a retirar del DOM. </a:t>
            </a:r>
            <a:endParaRPr b="0" i="0" sz="125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rgbClr val="000000"/>
              </a:buClr>
              <a:buSzPts val="1250"/>
              <a:buFont typeface="Arial"/>
              <a:buNone/>
            </a:pPr>
            <a:r>
              <a:t/>
            </a:r>
            <a:endParaRPr b="0" i="0" sz="125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rgbClr val="000000"/>
              </a:buClr>
              <a:buSzPts val="1250"/>
              <a:buFont typeface="Arial"/>
              <a:buNone/>
            </a:pPr>
            <a:r>
              <a:t/>
            </a:r>
            <a:endParaRPr b="0" i="0" sz="125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rgbClr val="000000"/>
              </a:buClr>
              <a:buSzPts val="1250"/>
              <a:buFont typeface="Arial"/>
              <a:buNone/>
            </a:pPr>
            <a:r>
              <a:t/>
            </a:r>
            <a:endParaRPr b="0" i="0" sz="125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rgbClr val="000000"/>
              </a:buClr>
              <a:buSzPts val="1250"/>
              <a:buFont typeface="Arial"/>
              <a:buNone/>
            </a:pPr>
            <a:r>
              <a:t/>
            </a:r>
            <a:endParaRPr b="0" i="0" sz="125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rgbClr val="000000"/>
              </a:buClr>
              <a:buSzPts val="1250"/>
              <a:buFont typeface="Arial"/>
              <a:buNone/>
            </a:pPr>
            <a:r>
              <a:t/>
            </a:r>
            <a:endParaRPr b="0" i="0" sz="125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rgbClr val="000000"/>
              </a:buClr>
              <a:buSzPts val="1250"/>
              <a:buFont typeface="Arial"/>
              <a:buNone/>
            </a:pPr>
            <a:r>
              <a:t/>
            </a:r>
            <a:endParaRPr b="0" i="0" sz="125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rgbClr val="000000"/>
              </a:buClr>
              <a:buSzPts val="1250"/>
              <a:buFont typeface="Arial"/>
              <a:buNone/>
            </a:pPr>
            <a:r>
              <a:t/>
            </a:r>
            <a:endParaRPr b="0" i="0" sz="125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rgbClr val="000000"/>
              </a:buClr>
              <a:buSzPts val="1250"/>
              <a:buFont typeface="Arial"/>
              <a:buNone/>
            </a:pPr>
            <a:r>
              <a:t/>
            </a:r>
            <a:endParaRPr b="0" i="0" sz="1250" u="none" cap="none" strike="noStrike">
              <a:solidFill>
                <a:schemeClr val="dk1"/>
              </a:solidFill>
              <a:latin typeface="Helvetica Neue Light"/>
              <a:ea typeface="Helvetica Neue Light"/>
              <a:cs typeface="Helvetica Neue Light"/>
              <a:sym typeface="Helvetica Neue Light"/>
            </a:endParaRPr>
          </a:p>
        </p:txBody>
      </p:sp>
      <p:sp>
        <p:nvSpPr>
          <p:cNvPr id="93" name="Google Shape;93;p18"/>
          <p:cNvSpPr txBox="1"/>
          <p:nvPr/>
        </p:nvSpPr>
        <p:spPr>
          <a:xfrm>
            <a:off x="196487" y="-23325"/>
            <a:ext cx="8423100" cy="989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500"/>
              <a:buFont typeface="Arial"/>
              <a:buNone/>
            </a:pPr>
            <a:r>
              <a:rPr b="0" i="1" lang="es-419" sz="4500" u="none" cap="none" strike="noStrike">
                <a:solidFill>
                  <a:srgbClr val="000000"/>
                </a:solidFill>
                <a:latin typeface="Anton"/>
                <a:ea typeface="Anton"/>
                <a:cs typeface="Anton"/>
                <a:sym typeface="Anton"/>
              </a:rPr>
              <a:t>GLOSARIO:</a:t>
            </a:r>
            <a:endParaRPr b="0" i="1" sz="4500" u="none" cap="none" strike="noStrike">
              <a:solidFill>
                <a:srgbClr val="000000"/>
              </a:solidFill>
              <a:latin typeface="Anton"/>
              <a:ea typeface="Anton"/>
              <a:cs typeface="Anton"/>
              <a:sym typeface="Anton"/>
            </a:endParaRPr>
          </a:p>
          <a:p>
            <a:pPr indent="0" lvl="0" marL="0" marR="0" rtl="0" algn="l">
              <a:lnSpc>
                <a:spcPct val="100000"/>
              </a:lnSpc>
              <a:spcBef>
                <a:spcPts val="0"/>
              </a:spcBef>
              <a:spcAft>
                <a:spcPts val="0"/>
              </a:spcAft>
              <a:buClr>
                <a:srgbClr val="000000"/>
              </a:buClr>
              <a:buSzPts val="4500"/>
              <a:buFont typeface="Arial"/>
              <a:buNone/>
            </a:pPr>
            <a:r>
              <a:rPr b="0" i="1" lang="es-419" sz="2000" u="none" cap="none" strike="noStrike">
                <a:solidFill>
                  <a:srgbClr val="000000"/>
                </a:solidFill>
                <a:latin typeface="Anton"/>
                <a:ea typeface="Anton"/>
                <a:cs typeface="Anton"/>
                <a:sym typeface="Anton"/>
              </a:rPr>
              <a:t>Clase 5</a:t>
            </a:r>
            <a:endParaRPr b="0" i="1" sz="2000" u="none" cap="none" strike="noStrike">
              <a:solidFill>
                <a:srgbClr val="000000"/>
              </a:solidFill>
              <a:latin typeface="Anton"/>
              <a:ea typeface="Anton"/>
              <a:cs typeface="Anton"/>
              <a:sym typeface="Anton"/>
            </a:endParaRPr>
          </a:p>
        </p:txBody>
      </p:sp>
      <p:pic>
        <p:nvPicPr>
          <p:cNvPr id="94" name="Google Shape;94;p18"/>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95" name="Google Shape;95;p18"/>
          <p:cNvSpPr txBox="1"/>
          <p:nvPr/>
        </p:nvSpPr>
        <p:spPr>
          <a:xfrm>
            <a:off x="4572000" y="1390175"/>
            <a:ext cx="3924900" cy="3600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2000"/>
              <a:buFont typeface="Arial"/>
              <a:buNone/>
            </a:pPr>
            <a:r>
              <a:t/>
            </a:r>
            <a:endParaRPr b="0" i="0" sz="14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chemeClr val="dk1"/>
              </a:buClr>
              <a:buSzPts val="2000"/>
              <a:buFont typeface="Arial"/>
              <a:buNone/>
            </a:pPr>
            <a:r>
              <a:t/>
            </a:r>
            <a:endParaRPr b="0" i="0" sz="14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chemeClr val="dk1"/>
              </a:buClr>
              <a:buSzPts val="2000"/>
              <a:buFont typeface="Arial"/>
              <a:buNone/>
            </a:pPr>
            <a:r>
              <a:t/>
            </a:r>
            <a:endParaRPr b="0" i="0" sz="14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rgbClr val="000000"/>
              </a:buClr>
              <a:buSzPts val="1400"/>
              <a:buFont typeface="Arial"/>
              <a:buNone/>
            </a:pPr>
            <a:r>
              <a:t/>
            </a:r>
            <a:endParaRPr b="0" i="0" sz="1400" u="none" cap="none" strike="noStrike">
              <a:solidFill>
                <a:schemeClr val="dk1"/>
              </a:solidFill>
              <a:latin typeface="Helvetica Neue Light"/>
              <a:ea typeface="Helvetica Neue Light"/>
              <a:cs typeface="Helvetica Neue Light"/>
              <a:sym typeface="Helvetica Neue Ligh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99" name="Shape 99"/>
        <p:cNvGrpSpPr/>
        <p:nvPr/>
      </p:nvGrpSpPr>
      <p:grpSpPr>
        <a:xfrm>
          <a:off x="0" y="0"/>
          <a:ext cx="0" cy="0"/>
          <a:chOff x="0" y="0"/>
          <a:chExt cx="0" cy="0"/>
        </a:xfrm>
      </p:grpSpPr>
      <p:sp>
        <p:nvSpPr>
          <p:cNvPr id="100" name="Google Shape;100;p19"/>
          <p:cNvSpPr txBox="1"/>
          <p:nvPr/>
        </p:nvSpPr>
        <p:spPr>
          <a:xfrm>
            <a:off x="1398000" y="207720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419" sz="3600" u="none" cap="none" strike="noStrike">
                <a:solidFill>
                  <a:srgbClr val="121212"/>
                </a:solidFill>
                <a:latin typeface="Anton"/>
                <a:ea typeface="Anton"/>
                <a:cs typeface="Anton"/>
                <a:sym typeface="Anton"/>
              </a:rPr>
              <a:t>MAPA DE CONCEPTOS</a:t>
            </a:r>
            <a:endParaRPr b="0" i="1" sz="3600" u="none" cap="none" strike="noStrike">
              <a:solidFill>
                <a:srgbClr val="121212"/>
              </a:solidFill>
              <a:latin typeface="Anton"/>
              <a:ea typeface="Anton"/>
              <a:cs typeface="Anton"/>
              <a:sym typeface="Anton"/>
            </a:endParaRPr>
          </a:p>
        </p:txBody>
      </p:sp>
      <p:pic>
        <p:nvPicPr>
          <p:cNvPr id="101" name="Google Shape;101;p19"/>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05" name="Shape 105"/>
        <p:cNvGrpSpPr/>
        <p:nvPr/>
      </p:nvGrpSpPr>
      <p:grpSpPr>
        <a:xfrm>
          <a:off x="0" y="0"/>
          <a:ext cx="0" cy="0"/>
          <a:chOff x="0" y="0"/>
          <a:chExt cx="0" cy="0"/>
        </a:xfrm>
      </p:grpSpPr>
      <p:sp>
        <p:nvSpPr>
          <p:cNvPr id="106" name="Google Shape;106;p20"/>
          <p:cNvSpPr txBox="1"/>
          <p:nvPr>
            <p:ph type="ctrTitle"/>
          </p:nvPr>
        </p:nvSpPr>
        <p:spPr>
          <a:xfrm>
            <a:off x="176575" y="199288"/>
            <a:ext cx="7552800" cy="4224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5200"/>
              <a:buNone/>
            </a:pPr>
            <a:r>
              <a:rPr i="1" lang="es-419" sz="2000">
                <a:latin typeface="Anton"/>
                <a:ea typeface="Anton"/>
                <a:cs typeface="Anton"/>
                <a:sym typeface="Anton"/>
              </a:rPr>
              <a:t>MAPA DE CONCEPTOS CLASE 6</a:t>
            </a:r>
            <a:endParaRPr i="1" sz="2000">
              <a:latin typeface="Anton"/>
              <a:ea typeface="Anton"/>
              <a:cs typeface="Anton"/>
              <a:sym typeface="Anton"/>
            </a:endParaRPr>
          </a:p>
        </p:txBody>
      </p:sp>
      <p:pic>
        <p:nvPicPr>
          <p:cNvPr id="107" name="Google Shape;107;p20"/>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108" name="Google Shape;108;p20"/>
          <p:cNvPicPr preferRelativeResize="0"/>
          <p:nvPr/>
        </p:nvPicPr>
        <p:blipFill rotWithShape="1">
          <a:blip r:embed="rId4">
            <a:alphaModFix/>
          </a:blip>
          <a:srcRect b="0" l="0" r="0" t="0"/>
          <a:stretch/>
        </p:blipFill>
        <p:spPr>
          <a:xfrm>
            <a:off x="7423862" y="90575"/>
            <a:ext cx="1634174" cy="639850"/>
          </a:xfrm>
          <a:prstGeom prst="rect">
            <a:avLst/>
          </a:prstGeom>
          <a:noFill/>
          <a:ln>
            <a:noFill/>
          </a:ln>
        </p:spPr>
      </p:pic>
      <p:cxnSp>
        <p:nvCxnSpPr>
          <p:cNvPr id="109" name="Google Shape;109;p20"/>
          <p:cNvCxnSpPr/>
          <p:nvPr/>
        </p:nvCxnSpPr>
        <p:spPr>
          <a:xfrm>
            <a:off x="1344950" y="1755375"/>
            <a:ext cx="0" cy="692700"/>
          </a:xfrm>
          <a:prstGeom prst="straightConnector1">
            <a:avLst/>
          </a:prstGeom>
          <a:noFill/>
          <a:ln cap="flat" cmpd="sng" w="9525">
            <a:solidFill>
              <a:srgbClr val="CCCCCC"/>
            </a:solidFill>
            <a:prstDash val="solid"/>
            <a:round/>
            <a:headEnd len="med" w="med" type="oval"/>
            <a:tailEnd len="med" w="med" type="oval"/>
          </a:ln>
        </p:spPr>
      </p:cxnSp>
      <p:sp>
        <p:nvSpPr>
          <p:cNvPr id="110" name="Google Shape;110;p20"/>
          <p:cNvSpPr/>
          <p:nvPr/>
        </p:nvSpPr>
        <p:spPr>
          <a:xfrm>
            <a:off x="618500" y="2448075"/>
            <a:ext cx="1452900" cy="602400"/>
          </a:xfrm>
          <a:prstGeom prst="rect">
            <a:avLst/>
          </a:prstGeom>
          <a:solidFill>
            <a:srgbClr val="434343"/>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s-419" sz="1100" u="none" cap="none" strike="noStrike">
                <a:solidFill>
                  <a:srgbClr val="FFFFFF"/>
                </a:solidFill>
                <a:latin typeface="Helvetica Neue"/>
                <a:ea typeface="Helvetica Neue"/>
                <a:cs typeface="Helvetica Neue"/>
                <a:sym typeface="Helvetica Neue"/>
              </a:rPr>
              <a:t>Map</a:t>
            </a:r>
            <a:endParaRPr b="0" i="0" sz="1100" u="none" cap="none" strike="noStrike">
              <a:solidFill>
                <a:srgbClr val="FFFFFF"/>
              </a:solidFill>
              <a:latin typeface="Helvetica Neue"/>
              <a:ea typeface="Helvetica Neue"/>
              <a:cs typeface="Helvetica Neue"/>
              <a:sym typeface="Helvetica Neue"/>
            </a:endParaRPr>
          </a:p>
        </p:txBody>
      </p:sp>
      <p:sp>
        <p:nvSpPr>
          <p:cNvPr id="111" name="Google Shape;111;p20"/>
          <p:cNvSpPr/>
          <p:nvPr/>
        </p:nvSpPr>
        <p:spPr>
          <a:xfrm>
            <a:off x="618500" y="1152978"/>
            <a:ext cx="1452900" cy="602400"/>
          </a:xfrm>
          <a:prstGeom prst="rect">
            <a:avLst/>
          </a:prstGeom>
          <a:solidFill>
            <a:srgbClr val="434343"/>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s-419" sz="1100" u="none" cap="none" strike="noStrike">
                <a:solidFill>
                  <a:srgbClr val="FFFFFF"/>
                </a:solidFill>
                <a:latin typeface="Helvetica Neue"/>
                <a:ea typeface="Helvetica Neue"/>
                <a:cs typeface="Helvetica Neue"/>
                <a:sym typeface="Helvetica Neue"/>
              </a:rPr>
              <a:t>Promise</a:t>
            </a:r>
            <a:endParaRPr b="0" i="0" sz="1100" u="none" cap="none" strike="noStrike">
              <a:solidFill>
                <a:srgbClr val="FFFFFF"/>
              </a:solidFill>
              <a:latin typeface="Helvetica Neue"/>
              <a:ea typeface="Helvetica Neue"/>
              <a:cs typeface="Helvetica Neue"/>
              <a:sym typeface="Helvetica Neue"/>
            </a:endParaRPr>
          </a:p>
        </p:txBody>
      </p:sp>
      <p:cxnSp>
        <p:nvCxnSpPr>
          <p:cNvPr id="112" name="Google Shape;112;p20"/>
          <p:cNvCxnSpPr/>
          <p:nvPr/>
        </p:nvCxnSpPr>
        <p:spPr>
          <a:xfrm>
            <a:off x="2076075" y="1485513"/>
            <a:ext cx="958200" cy="0"/>
          </a:xfrm>
          <a:prstGeom prst="straightConnector1">
            <a:avLst/>
          </a:prstGeom>
          <a:noFill/>
          <a:ln cap="flat" cmpd="sng" w="9525">
            <a:solidFill>
              <a:srgbClr val="CCCCCC"/>
            </a:solidFill>
            <a:prstDash val="solid"/>
            <a:round/>
            <a:headEnd len="med" w="med" type="oval"/>
            <a:tailEnd len="med" w="med" type="oval"/>
          </a:ln>
        </p:spPr>
      </p:cxnSp>
      <p:sp>
        <p:nvSpPr>
          <p:cNvPr id="113" name="Google Shape;113;p20"/>
          <p:cNvSpPr/>
          <p:nvPr/>
        </p:nvSpPr>
        <p:spPr>
          <a:xfrm>
            <a:off x="3034400" y="1320213"/>
            <a:ext cx="1548600" cy="3306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s-419" sz="1100" u="none" cap="none" strike="noStrike">
                <a:solidFill>
                  <a:srgbClr val="222222"/>
                </a:solidFill>
                <a:latin typeface="Helvetica Neue"/>
                <a:ea typeface="Helvetica Neue"/>
                <a:cs typeface="Helvetica Neue"/>
                <a:sym typeface="Helvetica Neue"/>
              </a:rPr>
              <a:t>¿Qué es?</a:t>
            </a:r>
            <a:endParaRPr b="0" i="0" sz="1100" u="none" cap="none" strike="noStrike">
              <a:solidFill>
                <a:srgbClr val="222222"/>
              </a:solidFill>
              <a:latin typeface="Helvetica Neue"/>
              <a:ea typeface="Helvetica Neue"/>
              <a:cs typeface="Helvetica Neue"/>
              <a:sym typeface="Helvetica Neue"/>
            </a:endParaRPr>
          </a:p>
        </p:txBody>
      </p:sp>
      <p:cxnSp>
        <p:nvCxnSpPr>
          <p:cNvPr id="114" name="Google Shape;114;p20"/>
          <p:cNvCxnSpPr/>
          <p:nvPr/>
        </p:nvCxnSpPr>
        <p:spPr>
          <a:xfrm>
            <a:off x="2076075" y="1485513"/>
            <a:ext cx="958200" cy="430800"/>
          </a:xfrm>
          <a:prstGeom prst="bentConnector3">
            <a:avLst>
              <a:gd fmla="val 50000" name="adj1"/>
            </a:avLst>
          </a:prstGeom>
          <a:noFill/>
          <a:ln cap="flat" cmpd="sng" w="9525">
            <a:solidFill>
              <a:srgbClr val="CCCCCC"/>
            </a:solidFill>
            <a:prstDash val="solid"/>
            <a:round/>
            <a:headEnd len="sm" w="sm" type="none"/>
            <a:tailEnd len="med" w="med" type="oval"/>
          </a:ln>
        </p:spPr>
      </p:cxnSp>
      <p:sp>
        <p:nvSpPr>
          <p:cNvPr id="115" name="Google Shape;115;p20"/>
          <p:cNvSpPr/>
          <p:nvPr/>
        </p:nvSpPr>
        <p:spPr>
          <a:xfrm>
            <a:off x="3034400" y="1753063"/>
            <a:ext cx="1548600" cy="3306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s-419" sz="1100" u="none" cap="none" strike="noStrike">
                <a:solidFill>
                  <a:srgbClr val="222222"/>
                </a:solidFill>
                <a:latin typeface="Helvetica Neue"/>
                <a:ea typeface="Helvetica Neue"/>
                <a:cs typeface="Helvetica Neue"/>
                <a:sym typeface="Helvetica Neue"/>
              </a:rPr>
              <a:t>¿Cómo se construye?</a:t>
            </a:r>
            <a:endParaRPr b="0" i="0" sz="1100" u="none" cap="none" strike="noStrike">
              <a:solidFill>
                <a:srgbClr val="222222"/>
              </a:solidFill>
              <a:latin typeface="Helvetica Neue"/>
              <a:ea typeface="Helvetica Neue"/>
              <a:cs typeface="Helvetica Neue"/>
              <a:sym typeface="Helvetica Neue"/>
            </a:endParaRPr>
          </a:p>
        </p:txBody>
      </p:sp>
      <p:cxnSp>
        <p:nvCxnSpPr>
          <p:cNvPr id="116" name="Google Shape;116;p20"/>
          <p:cNvCxnSpPr/>
          <p:nvPr/>
        </p:nvCxnSpPr>
        <p:spPr>
          <a:xfrm>
            <a:off x="4572000" y="1485513"/>
            <a:ext cx="958200" cy="0"/>
          </a:xfrm>
          <a:prstGeom prst="straightConnector1">
            <a:avLst/>
          </a:prstGeom>
          <a:noFill/>
          <a:ln cap="flat" cmpd="sng" w="9525">
            <a:solidFill>
              <a:srgbClr val="CCCCCC"/>
            </a:solidFill>
            <a:prstDash val="solid"/>
            <a:round/>
            <a:headEnd len="med" w="med" type="oval"/>
            <a:tailEnd len="med" w="med" type="oval"/>
          </a:ln>
        </p:spPr>
      </p:cxnSp>
      <p:sp>
        <p:nvSpPr>
          <p:cNvPr id="117" name="Google Shape;117;p20"/>
          <p:cNvSpPr/>
          <p:nvPr/>
        </p:nvSpPr>
        <p:spPr>
          <a:xfrm>
            <a:off x="5530325" y="1320213"/>
            <a:ext cx="1548600" cy="3306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s-419" sz="1100" u="none" cap="none" strike="noStrike">
                <a:solidFill>
                  <a:srgbClr val="222222"/>
                </a:solidFill>
                <a:latin typeface="Helvetica Neue"/>
                <a:ea typeface="Helvetica Neue"/>
                <a:cs typeface="Helvetica Neue"/>
                <a:sym typeface="Helvetica Neue"/>
              </a:rPr>
              <a:t>HTML5</a:t>
            </a:r>
            <a:endParaRPr b="0" i="0" sz="1100" u="none" cap="none" strike="noStrike">
              <a:solidFill>
                <a:srgbClr val="222222"/>
              </a:solidFill>
              <a:latin typeface="Helvetica Neue"/>
              <a:ea typeface="Helvetica Neue"/>
              <a:cs typeface="Helvetica Neue"/>
              <a:sym typeface="Helvetica Neue"/>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21" name="Shape 121"/>
        <p:cNvGrpSpPr/>
        <p:nvPr/>
      </p:nvGrpSpPr>
      <p:grpSpPr>
        <a:xfrm>
          <a:off x="0" y="0"/>
          <a:ext cx="0" cy="0"/>
          <a:chOff x="0" y="0"/>
          <a:chExt cx="0" cy="0"/>
        </a:xfrm>
      </p:grpSpPr>
      <p:sp>
        <p:nvSpPr>
          <p:cNvPr id="122" name="Google Shape;122;p21"/>
          <p:cNvSpPr/>
          <p:nvPr/>
        </p:nvSpPr>
        <p:spPr>
          <a:xfrm>
            <a:off x="3647250" y="1163625"/>
            <a:ext cx="2157900" cy="3138600"/>
          </a:xfrm>
          <a:prstGeom prst="rect">
            <a:avLst/>
          </a:prstGeom>
          <a:noFill/>
          <a:ln cap="flat" cmpd="sng" w="38100">
            <a:solidFill>
              <a:srgbClr val="3CEFA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23" name="Google Shape;123;p21"/>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124" name="Google Shape;124;p21"/>
          <p:cNvSpPr/>
          <p:nvPr/>
        </p:nvSpPr>
        <p:spPr>
          <a:xfrm>
            <a:off x="3778675" y="13330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 name="Google Shape;125;p21"/>
          <p:cNvSpPr txBox="1"/>
          <p:nvPr/>
        </p:nvSpPr>
        <p:spPr>
          <a:xfrm>
            <a:off x="3919358" y="1305800"/>
            <a:ext cx="1234800" cy="367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s-419" sz="1400" u="none" cap="none" strike="noStrike">
                <a:solidFill>
                  <a:srgbClr val="000000"/>
                </a:solidFill>
                <a:latin typeface="Helvetica Neue"/>
                <a:ea typeface="Helvetica Neue"/>
                <a:cs typeface="Helvetica Neue"/>
                <a:sym typeface="Helvetica Neue"/>
              </a:rPr>
              <a:t>Clase </a:t>
            </a:r>
            <a:r>
              <a:rPr lang="es-419">
                <a:latin typeface="Helvetica Neue"/>
                <a:ea typeface="Helvetica Neue"/>
                <a:cs typeface="Helvetica Neue"/>
                <a:sym typeface="Helvetica Neue"/>
              </a:rPr>
              <a:t>6</a:t>
            </a:r>
            <a:endParaRPr b="0" i="0" sz="1400" u="none" cap="none" strike="noStrike">
              <a:solidFill>
                <a:srgbClr val="000000"/>
              </a:solidFill>
              <a:latin typeface="Helvetica Neue"/>
              <a:ea typeface="Helvetica Neue"/>
              <a:cs typeface="Helvetica Neue"/>
              <a:sym typeface="Helvetica Neue"/>
            </a:endParaRPr>
          </a:p>
        </p:txBody>
      </p:sp>
      <p:sp>
        <p:nvSpPr>
          <p:cNvPr id="126" name="Google Shape;126;p21"/>
          <p:cNvSpPr txBox="1"/>
          <p:nvPr/>
        </p:nvSpPr>
        <p:spPr>
          <a:xfrm>
            <a:off x="3761125" y="1758000"/>
            <a:ext cx="1854900" cy="424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s-419" sz="1200">
                <a:solidFill>
                  <a:schemeClr val="dk1"/>
                </a:solidFill>
                <a:latin typeface="Helvetica Neue"/>
                <a:ea typeface="Helvetica Neue"/>
                <a:cs typeface="Helvetica Neue"/>
                <a:sym typeface="Helvetica Neue"/>
              </a:rPr>
              <a:t>Promises, asincronía y MAP </a:t>
            </a:r>
            <a:endParaRPr b="1" sz="12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Clr>
                <a:schemeClr val="dk1"/>
              </a:buClr>
              <a:buSzPts val="1100"/>
              <a:buFont typeface="Arial"/>
              <a:buNone/>
            </a:pPr>
            <a:r>
              <a:t/>
            </a:r>
            <a:endParaRPr b="1" sz="12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Clr>
                <a:schemeClr val="dk1"/>
              </a:buClr>
              <a:buSzPts val="1100"/>
              <a:buFont typeface="Arial"/>
              <a:buNone/>
            </a:pPr>
            <a:r>
              <a:t/>
            </a:r>
            <a:endParaRPr b="1" sz="12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Clr>
                <a:schemeClr val="dk1"/>
              </a:buClr>
              <a:buSzPts val="1100"/>
              <a:buFont typeface="Arial"/>
              <a:buNone/>
            </a:pPr>
            <a:r>
              <a:t/>
            </a:r>
            <a:endParaRPr b="1" sz="1200">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rgbClr val="000000"/>
              </a:buClr>
              <a:buSzPts val="1200"/>
              <a:buFont typeface="Arial"/>
              <a:buNone/>
            </a:pPr>
            <a:r>
              <a:t/>
            </a:r>
            <a:endParaRPr b="1" sz="1200">
              <a:latin typeface="Helvetica Neue"/>
              <a:ea typeface="Helvetica Neue"/>
              <a:cs typeface="Helvetica Neue"/>
              <a:sym typeface="Helvetica Neue"/>
            </a:endParaRPr>
          </a:p>
        </p:txBody>
      </p:sp>
      <p:cxnSp>
        <p:nvCxnSpPr>
          <p:cNvPr id="127" name="Google Shape;127;p21"/>
          <p:cNvCxnSpPr/>
          <p:nvPr/>
        </p:nvCxnSpPr>
        <p:spPr>
          <a:xfrm>
            <a:off x="3761100" y="2446275"/>
            <a:ext cx="1854900" cy="0"/>
          </a:xfrm>
          <a:prstGeom prst="straightConnector1">
            <a:avLst/>
          </a:prstGeom>
          <a:noFill/>
          <a:ln cap="flat" cmpd="sng" w="9525">
            <a:solidFill>
              <a:srgbClr val="EFEFEF"/>
            </a:solidFill>
            <a:prstDash val="solid"/>
            <a:round/>
            <a:headEnd len="sm" w="sm" type="none"/>
            <a:tailEnd len="sm" w="sm" type="none"/>
          </a:ln>
        </p:spPr>
      </p:cxnSp>
      <p:cxnSp>
        <p:nvCxnSpPr>
          <p:cNvPr id="128" name="Google Shape;128;p21"/>
          <p:cNvCxnSpPr/>
          <p:nvPr/>
        </p:nvCxnSpPr>
        <p:spPr>
          <a:xfrm>
            <a:off x="3761100" y="2928356"/>
            <a:ext cx="1854900" cy="0"/>
          </a:xfrm>
          <a:prstGeom prst="straightConnector1">
            <a:avLst/>
          </a:prstGeom>
          <a:noFill/>
          <a:ln cap="flat" cmpd="sng" w="9525">
            <a:solidFill>
              <a:srgbClr val="EFEFEF"/>
            </a:solidFill>
            <a:prstDash val="solid"/>
            <a:round/>
            <a:headEnd len="sm" w="sm" type="none"/>
            <a:tailEnd len="sm" w="sm" type="none"/>
          </a:ln>
        </p:spPr>
      </p:cxnSp>
      <p:cxnSp>
        <p:nvCxnSpPr>
          <p:cNvPr id="129" name="Google Shape;129;p21"/>
          <p:cNvCxnSpPr/>
          <p:nvPr/>
        </p:nvCxnSpPr>
        <p:spPr>
          <a:xfrm>
            <a:off x="3761100" y="3843832"/>
            <a:ext cx="1854900" cy="0"/>
          </a:xfrm>
          <a:prstGeom prst="straightConnector1">
            <a:avLst/>
          </a:prstGeom>
          <a:noFill/>
          <a:ln cap="flat" cmpd="sng" w="9525">
            <a:solidFill>
              <a:srgbClr val="EFEFEF"/>
            </a:solidFill>
            <a:prstDash val="solid"/>
            <a:round/>
            <a:headEnd len="sm" w="sm" type="none"/>
            <a:tailEnd len="sm" w="sm" type="none"/>
          </a:ln>
        </p:spPr>
      </p:cxnSp>
      <p:cxnSp>
        <p:nvCxnSpPr>
          <p:cNvPr id="130" name="Google Shape;130;p21"/>
          <p:cNvCxnSpPr/>
          <p:nvPr/>
        </p:nvCxnSpPr>
        <p:spPr>
          <a:xfrm>
            <a:off x="3761100" y="3380081"/>
            <a:ext cx="1854900" cy="0"/>
          </a:xfrm>
          <a:prstGeom prst="straightConnector1">
            <a:avLst/>
          </a:prstGeom>
          <a:noFill/>
          <a:ln cap="flat" cmpd="sng" w="9525">
            <a:solidFill>
              <a:srgbClr val="EFEFEF"/>
            </a:solidFill>
            <a:prstDash val="solid"/>
            <a:round/>
            <a:headEnd len="sm" w="sm" type="none"/>
            <a:tailEnd len="sm" w="sm" type="none"/>
          </a:ln>
        </p:spPr>
      </p:cxnSp>
      <p:pic>
        <p:nvPicPr>
          <p:cNvPr id="131" name="Google Shape;131;p21"/>
          <p:cNvPicPr preferRelativeResize="0"/>
          <p:nvPr/>
        </p:nvPicPr>
        <p:blipFill rotWithShape="1">
          <a:blip r:embed="rId4">
            <a:alphaModFix/>
          </a:blip>
          <a:srcRect b="0" l="0" r="0" t="0"/>
          <a:stretch/>
        </p:blipFill>
        <p:spPr>
          <a:xfrm>
            <a:off x="5276200" y="1391289"/>
            <a:ext cx="196500" cy="196500"/>
          </a:xfrm>
          <a:prstGeom prst="rect">
            <a:avLst/>
          </a:prstGeom>
          <a:noFill/>
          <a:ln>
            <a:noFill/>
          </a:ln>
        </p:spPr>
      </p:pic>
      <p:sp>
        <p:nvSpPr>
          <p:cNvPr id="132" name="Google Shape;132;p21"/>
          <p:cNvSpPr/>
          <p:nvPr/>
        </p:nvSpPr>
        <p:spPr>
          <a:xfrm>
            <a:off x="1208900" y="1163625"/>
            <a:ext cx="2157900" cy="31386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 name="Google Shape;133;p21"/>
          <p:cNvSpPr/>
          <p:nvPr/>
        </p:nvSpPr>
        <p:spPr>
          <a:xfrm>
            <a:off x="1395175" y="13330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 name="Google Shape;134;p21"/>
          <p:cNvSpPr txBox="1"/>
          <p:nvPr/>
        </p:nvSpPr>
        <p:spPr>
          <a:xfrm>
            <a:off x="1535858" y="1305800"/>
            <a:ext cx="1234800" cy="367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s-419" sz="1400" u="none" cap="none" strike="noStrike">
                <a:solidFill>
                  <a:srgbClr val="000000"/>
                </a:solidFill>
                <a:latin typeface="Helvetica Neue"/>
                <a:ea typeface="Helvetica Neue"/>
                <a:cs typeface="Helvetica Neue"/>
                <a:sym typeface="Helvetica Neue"/>
              </a:rPr>
              <a:t>Clase </a:t>
            </a:r>
            <a:r>
              <a:rPr lang="es-419">
                <a:latin typeface="Helvetica Neue"/>
                <a:ea typeface="Helvetica Neue"/>
                <a:cs typeface="Helvetica Neue"/>
                <a:sym typeface="Helvetica Neue"/>
              </a:rPr>
              <a:t>5</a:t>
            </a:r>
            <a:endParaRPr b="0" i="0" sz="1400" u="none" cap="none" strike="noStrike">
              <a:solidFill>
                <a:srgbClr val="000000"/>
              </a:solidFill>
              <a:latin typeface="Helvetica Neue"/>
              <a:ea typeface="Helvetica Neue"/>
              <a:cs typeface="Helvetica Neue"/>
              <a:sym typeface="Helvetica Neue"/>
            </a:endParaRPr>
          </a:p>
        </p:txBody>
      </p:sp>
      <p:sp>
        <p:nvSpPr>
          <p:cNvPr id="135" name="Google Shape;135;p21"/>
          <p:cNvSpPr txBox="1"/>
          <p:nvPr/>
        </p:nvSpPr>
        <p:spPr>
          <a:xfrm>
            <a:off x="1377625" y="1758000"/>
            <a:ext cx="1854900" cy="424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s-419" sz="1200">
                <a:solidFill>
                  <a:schemeClr val="dk1"/>
                </a:solidFill>
                <a:latin typeface="Helvetica Neue"/>
                <a:ea typeface="Helvetica Neue"/>
                <a:cs typeface="Helvetica Neue"/>
                <a:sym typeface="Helvetica Neue"/>
              </a:rPr>
              <a:t>Componentes II</a:t>
            </a:r>
            <a:endParaRPr b="1" sz="12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Clr>
                <a:schemeClr val="dk1"/>
              </a:buClr>
              <a:buSzPts val="1100"/>
              <a:buFont typeface="Arial"/>
              <a:buNone/>
            </a:pPr>
            <a:r>
              <a:t/>
            </a:r>
            <a:endParaRPr b="1" sz="12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Clr>
                <a:schemeClr val="dk1"/>
              </a:buClr>
              <a:buSzPts val="1100"/>
              <a:buFont typeface="Arial"/>
              <a:buNone/>
            </a:pPr>
            <a:r>
              <a:t/>
            </a:r>
            <a:endParaRPr b="1" sz="12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Clr>
                <a:schemeClr val="dk1"/>
              </a:buClr>
              <a:buSzPts val="1200"/>
              <a:buFont typeface="Arial"/>
              <a:buNone/>
            </a:pPr>
            <a:r>
              <a:t/>
            </a:r>
            <a:endParaRPr b="1" sz="1200">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chemeClr val="dk1"/>
              </a:buClr>
              <a:buSzPts val="1100"/>
              <a:buFont typeface="Arial"/>
              <a:buNone/>
            </a:pPr>
            <a:r>
              <a:t/>
            </a:r>
            <a:endParaRPr b="1" sz="1200">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rgbClr val="000000"/>
              </a:buClr>
              <a:buSzPts val="1200"/>
              <a:buFont typeface="Arial"/>
              <a:buNone/>
            </a:pPr>
            <a:r>
              <a:t/>
            </a:r>
            <a:endParaRPr b="1" i="0" sz="1200" u="none" cap="none" strike="noStrike">
              <a:solidFill>
                <a:srgbClr val="000000"/>
              </a:solidFill>
              <a:latin typeface="Helvetica Neue"/>
              <a:ea typeface="Helvetica Neue"/>
              <a:cs typeface="Helvetica Neue"/>
              <a:sym typeface="Helvetica Neue"/>
            </a:endParaRPr>
          </a:p>
        </p:txBody>
      </p:sp>
      <p:cxnSp>
        <p:nvCxnSpPr>
          <p:cNvPr id="136" name="Google Shape;136;p21"/>
          <p:cNvCxnSpPr/>
          <p:nvPr/>
        </p:nvCxnSpPr>
        <p:spPr>
          <a:xfrm>
            <a:off x="1377600" y="2446275"/>
            <a:ext cx="1854900" cy="0"/>
          </a:xfrm>
          <a:prstGeom prst="straightConnector1">
            <a:avLst/>
          </a:prstGeom>
          <a:noFill/>
          <a:ln cap="flat" cmpd="sng" w="9525">
            <a:solidFill>
              <a:srgbClr val="EFEFEF"/>
            </a:solidFill>
            <a:prstDash val="solid"/>
            <a:round/>
            <a:headEnd len="sm" w="sm" type="none"/>
            <a:tailEnd len="sm" w="sm" type="none"/>
          </a:ln>
        </p:spPr>
      </p:cxnSp>
      <p:cxnSp>
        <p:nvCxnSpPr>
          <p:cNvPr id="137" name="Google Shape;137;p21"/>
          <p:cNvCxnSpPr/>
          <p:nvPr/>
        </p:nvCxnSpPr>
        <p:spPr>
          <a:xfrm>
            <a:off x="1377600" y="2878056"/>
            <a:ext cx="1854900" cy="0"/>
          </a:xfrm>
          <a:prstGeom prst="straightConnector1">
            <a:avLst/>
          </a:prstGeom>
          <a:noFill/>
          <a:ln cap="flat" cmpd="sng" w="9525">
            <a:solidFill>
              <a:srgbClr val="EFEFEF"/>
            </a:solidFill>
            <a:prstDash val="solid"/>
            <a:round/>
            <a:headEnd len="sm" w="sm" type="none"/>
            <a:tailEnd len="sm" w="sm" type="none"/>
          </a:ln>
        </p:spPr>
      </p:cxnSp>
      <p:cxnSp>
        <p:nvCxnSpPr>
          <p:cNvPr id="138" name="Google Shape;138;p21"/>
          <p:cNvCxnSpPr/>
          <p:nvPr/>
        </p:nvCxnSpPr>
        <p:spPr>
          <a:xfrm>
            <a:off x="1377600" y="3843832"/>
            <a:ext cx="1854900" cy="0"/>
          </a:xfrm>
          <a:prstGeom prst="straightConnector1">
            <a:avLst/>
          </a:prstGeom>
          <a:noFill/>
          <a:ln cap="flat" cmpd="sng" w="9525">
            <a:solidFill>
              <a:srgbClr val="EFEFEF"/>
            </a:solidFill>
            <a:prstDash val="solid"/>
            <a:round/>
            <a:headEnd len="sm" w="sm" type="none"/>
            <a:tailEnd len="sm" w="sm" type="none"/>
          </a:ln>
        </p:spPr>
      </p:cxnSp>
      <p:cxnSp>
        <p:nvCxnSpPr>
          <p:cNvPr id="139" name="Google Shape;139;p21"/>
          <p:cNvCxnSpPr/>
          <p:nvPr/>
        </p:nvCxnSpPr>
        <p:spPr>
          <a:xfrm>
            <a:off x="1377600" y="3380081"/>
            <a:ext cx="1854900" cy="0"/>
          </a:xfrm>
          <a:prstGeom prst="straightConnector1">
            <a:avLst/>
          </a:prstGeom>
          <a:noFill/>
          <a:ln cap="flat" cmpd="sng" w="9525">
            <a:solidFill>
              <a:srgbClr val="EFEFEF"/>
            </a:solidFill>
            <a:prstDash val="solid"/>
            <a:round/>
            <a:headEnd len="sm" w="sm" type="none"/>
            <a:tailEnd len="sm" w="sm" type="none"/>
          </a:ln>
        </p:spPr>
      </p:cxnSp>
      <p:pic>
        <p:nvPicPr>
          <p:cNvPr id="140" name="Google Shape;140;p21"/>
          <p:cNvPicPr preferRelativeResize="0"/>
          <p:nvPr/>
        </p:nvPicPr>
        <p:blipFill rotWithShape="1">
          <a:blip r:embed="rId4">
            <a:alphaModFix/>
          </a:blip>
          <a:srcRect b="0" l="0" r="0" t="0"/>
          <a:stretch/>
        </p:blipFill>
        <p:spPr>
          <a:xfrm>
            <a:off x="2966250" y="1391289"/>
            <a:ext cx="196500" cy="196500"/>
          </a:xfrm>
          <a:prstGeom prst="rect">
            <a:avLst/>
          </a:prstGeom>
          <a:noFill/>
          <a:ln>
            <a:noFill/>
          </a:ln>
        </p:spPr>
      </p:pic>
      <p:sp>
        <p:nvSpPr>
          <p:cNvPr id="141" name="Google Shape;141;p21"/>
          <p:cNvSpPr/>
          <p:nvPr/>
        </p:nvSpPr>
        <p:spPr>
          <a:xfrm>
            <a:off x="6010350" y="1163625"/>
            <a:ext cx="2157900" cy="31386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 name="Google Shape;142;p21"/>
          <p:cNvSpPr/>
          <p:nvPr/>
        </p:nvSpPr>
        <p:spPr>
          <a:xfrm>
            <a:off x="6162175" y="13330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 name="Google Shape;143;p21"/>
          <p:cNvSpPr txBox="1"/>
          <p:nvPr/>
        </p:nvSpPr>
        <p:spPr>
          <a:xfrm>
            <a:off x="6302858" y="1305800"/>
            <a:ext cx="1234800" cy="367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s-419" sz="1400" u="none" cap="none" strike="noStrike">
                <a:solidFill>
                  <a:srgbClr val="000000"/>
                </a:solidFill>
                <a:latin typeface="Helvetica Neue"/>
                <a:ea typeface="Helvetica Neue"/>
                <a:cs typeface="Helvetica Neue"/>
                <a:sym typeface="Helvetica Neue"/>
              </a:rPr>
              <a:t>Clase </a:t>
            </a:r>
            <a:r>
              <a:rPr lang="es-419">
                <a:latin typeface="Helvetica Neue"/>
                <a:ea typeface="Helvetica Neue"/>
                <a:cs typeface="Helvetica Neue"/>
                <a:sym typeface="Helvetica Neue"/>
              </a:rPr>
              <a:t>7</a:t>
            </a:r>
            <a:endParaRPr b="0" i="0" sz="1400" u="none" cap="none" strike="noStrike">
              <a:solidFill>
                <a:srgbClr val="000000"/>
              </a:solidFill>
              <a:latin typeface="Helvetica Neue"/>
              <a:ea typeface="Helvetica Neue"/>
              <a:cs typeface="Helvetica Neue"/>
              <a:sym typeface="Helvetica Neue"/>
            </a:endParaRPr>
          </a:p>
        </p:txBody>
      </p:sp>
      <p:sp>
        <p:nvSpPr>
          <p:cNvPr id="144" name="Google Shape;144;p21"/>
          <p:cNvSpPr txBox="1"/>
          <p:nvPr/>
        </p:nvSpPr>
        <p:spPr>
          <a:xfrm>
            <a:off x="6144625" y="1758000"/>
            <a:ext cx="1854900" cy="424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b="1" lang="es-419" sz="1200">
                <a:solidFill>
                  <a:schemeClr val="dk1"/>
                </a:solidFill>
                <a:latin typeface="Helvetica Neue"/>
                <a:ea typeface="Helvetica Neue"/>
                <a:cs typeface="Helvetica Neue"/>
                <a:sym typeface="Helvetica Neue"/>
              </a:rPr>
              <a:t> Consumiendo API's</a:t>
            </a:r>
            <a:endParaRPr b="1" i="0" sz="1200" u="none" cap="none" strike="noStrike">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rgbClr val="000000"/>
              </a:buClr>
              <a:buSzPts val="1200"/>
              <a:buFont typeface="Arial"/>
              <a:buNone/>
            </a:pPr>
            <a:r>
              <a:t/>
            </a:r>
            <a:endParaRPr b="1" i="0" sz="1200" u="none" cap="none" strike="noStrike">
              <a:solidFill>
                <a:srgbClr val="000000"/>
              </a:solidFill>
              <a:latin typeface="Helvetica Neue"/>
              <a:ea typeface="Helvetica Neue"/>
              <a:cs typeface="Helvetica Neue"/>
              <a:sym typeface="Helvetica Neue"/>
            </a:endParaRPr>
          </a:p>
        </p:txBody>
      </p:sp>
      <p:cxnSp>
        <p:nvCxnSpPr>
          <p:cNvPr id="145" name="Google Shape;145;p21"/>
          <p:cNvCxnSpPr/>
          <p:nvPr/>
        </p:nvCxnSpPr>
        <p:spPr>
          <a:xfrm>
            <a:off x="6144600" y="2446275"/>
            <a:ext cx="1854900" cy="0"/>
          </a:xfrm>
          <a:prstGeom prst="straightConnector1">
            <a:avLst/>
          </a:prstGeom>
          <a:noFill/>
          <a:ln cap="flat" cmpd="sng" w="9525">
            <a:solidFill>
              <a:srgbClr val="EFEFEF"/>
            </a:solidFill>
            <a:prstDash val="solid"/>
            <a:round/>
            <a:headEnd len="sm" w="sm" type="none"/>
            <a:tailEnd len="sm" w="sm" type="none"/>
          </a:ln>
        </p:spPr>
      </p:cxnSp>
      <p:cxnSp>
        <p:nvCxnSpPr>
          <p:cNvPr id="146" name="Google Shape;146;p21"/>
          <p:cNvCxnSpPr/>
          <p:nvPr/>
        </p:nvCxnSpPr>
        <p:spPr>
          <a:xfrm>
            <a:off x="6144600" y="2928356"/>
            <a:ext cx="1854900" cy="0"/>
          </a:xfrm>
          <a:prstGeom prst="straightConnector1">
            <a:avLst/>
          </a:prstGeom>
          <a:noFill/>
          <a:ln cap="flat" cmpd="sng" w="9525">
            <a:solidFill>
              <a:srgbClr val="EFEFEF"/>
            </a:solidFill>
            <a:prstDash val="solid"/>
            <a:round/>
            <a:headEnd len="sm" w="sm" type="none"/>
            <a:tailEnd len="sm" w="sm" type="none"/>
          </a:ln>
        </p:spPr>
      </p:cxnSp>
      <p:cxnSp>
        <p:nvCxnSpPr>
          <p:cNvPr id="147" name="Google Shape;147;p21"/>
          <p:cNvCxnSpPr/>
          <p:nvPr/>
        </p:nvCxnSpPr>
        <p:spPr>
          <a:xfrm>
            <a:off x="6144600" y="3843832"/>
            <a:ext cx="1854900" cy="0"/>
          </a:xfrm>
          <a:prstGeom prst="straightConnector1">
            <a:avLst/>
          </a:prstGeom>
          <a:noFill/>
          <a:ln cap="flat" cmpd="sng" w="9525">
            <a:solidFill>
              <a:srgbClr val="EFEFEF"/>
            </a:solidFill>
            <a:prstDash val="solid"/>
            <a:round/>
            <a:headEnd len="sm" w="sm" type="none"/>
            <a:tailEnd len="sm" w="sm" type="none"/>
          </a:ln>
        </p:spPr>
      </p:cxnSp>
      <p:cxnSp>
        <p:nvCxnSpPr>
          <p:cNvPr id="148" name="Google Shape;148;p21"/>
          <p:cNvCxnSpPr/>
          <p:nvPr/>
        </p:nvCxnSpPr>
        <p:spPr>
          <a:xfrm>
            <a:off x="6144600" y="3380081"/>
            <a:ext cx="1854900" cy="0"/>
          </a:xfrm>
          <a:prstGeom prst="straightConnector1">
            <a:avLst/>
          </a:prstGeom>
          <a:noFill/>
          <a:ln cap="flat" cmpd="sng" w="9525">
            <a:solidFill>
              <a:srgbClr val="EFEFEF"/>
            </a:solidFill>
            <a:prstDash val="solid"/>
            <a:round/>
            <a:headEnd len="sm" w="sm" type="none"/>
            <a:tailEnd len="sm" w="sm" type="none"/>
          </a:ln>
        </p:spPr>
      </p:cxnSp>
      <p:pic>
        <p:nvPicPr>
          <p:cNvPr id="149" name="Google Shape;149;p21"/>
          <p:cNvPicPr preferRelativeResize="0"/>
          <p:nvPr/>
        </p:nvPicPr>
        <p:blipFill rotWithShape="1">
          <a:blip r:embed="rId4">
            <a:alphaModFix/>
          </a:blip>
          <a:srcRect b="0" l="0" r="0" t="0"/>
          <a:stretch/>
        </p:blipFill>
        <p:spPr>
          <a:xfrm>
            <a:off x="7733250" y="1391289"/>
            <a:ext cx="196500" cy="196500"/>
          </a:xfrm>
          <a:prstGeom prst="rect">
            <a:avLst/>
          </a:prstGeom>
          <a:noFill/>
          <a:ln>
            <a:noFill/>
          </a:ln>
        </p:spPr>
      </p:pic>
      <p:sp>
        <p:nvSpPr>
          <p:cNvPr id="150" name="Google Shape;150;p21"/>
          <p:cNvSpPr txBox="1"/>
          <p:nvPr/>
        </p:nvSpPr>
        <p:spPr>
          <a:xfrm>
            <a:off x="1398000" y="21365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419" sz="3600" u="none" cap="none" strike="noStrike">
                <a:solidFill>
                  <a:srgbClr val="121212"/>
                </a:solidFill>
                <a:latin typeface="Anton"/>
                <a:ea typeface="Anton"/>
                <a:cs typeface="Anton"/>
                <a:sym typeface="Anton"/>
              </a:rPr>
              <a:t>CRONOGRAMA DEL CURSO</a:t>
            </a:r>
            <a:endParaRPr b="0" i="1" sz="3600" u="none" cap="none" strike="noStrike">
              <a:solidFill>
                <a:srgbClr val="121212"/>
              </a:solidFill>
              <a:latin typeface="Anton"/>
              <a:ea typeface="Anton"/>
              <a:cs typeface="Anton"/>
              <a:sym typeface="Anton"/>
            </a:endParaRPr>
          </a:p>
        </p:txBody>
      </p:sp>
      <p:sp>
        <p:nvSpPr>
          <p:cNvPr id="151" name="Google Shape;151;p21"/>
          <p:cNvSpPr txBox="1"/>
          <p:nvPr/>
        </p:nvSpPr>
        <p:spPr>
          <a:xfrm>
            <a:off x="1694550" y="2520400"/>
            <a:ext cx="1316100" cy="283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lang="es-419" sz="700">
                <a:latin typeface="Helvetica Neue"/>
                <a:ea typeface="Helvetica Neue"/>
                <a:cs typeface="Helvetica Neue"/>
                <a:sym typeface="Helvetica Neue"/>
              </a:rPr>
              <a:t>EJEMPLOS EN VIVO</a:t>
            </a:r>
            <a:endParaRPr sz="700">
              <a:latin typeface="Helvetica Neue"/>
              <a:ea typeface="Helvetica Neue"/>
              <a:cs typeface="Helvetica Neue"/>
              <a:sym typeface="Helvetica Neue"/>
            </a:endParaRPr>
          </a:p>
        </p:txBody>
      </p:sp>
      <p:pic>
        <p:nvPicPr>
          <p:cNvPr id="152" name="Google Shape;152;p21"/>
          <p:cNvPicPr preferRelativeResize="0"/>
          <p:nvPr/>
        </p:nvPicPr>
        <p:blipFill rotWithShape="1">
          <a:blip r:embed="rId5">
            <a:alphaModFix/>
          </a:blip>
          <a:srcRect b="0" l="0" r="0" t="0"/>
          <a:stretch/>
        </p:blipFill>
        <p:spPr>
          <a:xfrm>
            <a:off x="1373353" y="2472650"/>
            <a:ext cx="365625" cy="365625"/>
          </a:xfrm>
          <a:prstGeom prst="rect">
            <a:avLst/>
          </a:prstGeom>
          <a:noFill/>
          <a:ln>
            <a:noFill/>
          </a:ln>
        </p:spPr>
      </p:pic>
      <p:sp>
        <p:nvSpPr>
          <p:cNvPr id="153" name="Google Shape;153;p21"/>
          <p:cNvSpPr txBox="1"/>
          <p:nvPr/>
        </p:nvSpPr>
        <p:spPr>
          <a:xfrm>
            <a:off x="4056750" y="2520400"/>
            <a:ext cx="1316100" cy="283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lang="es-419" sz="700">
                <a:latin typeface="Helvetica Neue"/>
                <a:ea typeface="Helvetica Neue"/>
                <a:cs typeface="Helvetica Neue"/>
                <a:sym typeface="Helvetica Neue"/>
              </a:rPr>
              <a:t>EJEMPLOS EN VIVO</a:t>
            </a:r>
            <a:endParaRPr sz="700">
              <a:latin typeface="Helvetica Neue"/>
              <a:ea typeface="Helvetica Neue"/>
              <a:cs typeface="Helvetica Neue"/>
              <a:sym typeface="Helvetica Neue"/>
            </a:endParaRPr>
          </a:p>
        </p:txBody>
      </p:sp>
      <p:pic>
        <p:nvPicPr>
          <p:cNvPr id="154" name="Google Shape;154;p21"/>
          <p:cNvPicPr preferRelativeResize="0"/>
          <p:nvPr/>
        </p:nvPicPr>
        <p:blipFill rotWithShape="1">
          <a:blip r:embed="rId5">
            <a:alphaModFix/>
          </a:blip>
          <a:srcRect b="0" l="0" r="0" t="0"/>
          <a:stretch/>
        </p:blipFill>
        <p:spPr>
          <a:xfrm>
            <a:off x="3735553" y="2472650"/>
            <a:ext cx="365625" cy="365625"/>
          </a:xfrm>
          <a:prstGeom prst="rect">
            <a:avLst/>
          </a:prstGeom>
          <a:noFill/>
          <a:ln>
            <a:noFill/>
          </a:ln>
        </p:spPr>
      </p:pic>
      <p:sp>
        <p:nvSpPr>
          <p:cNvPr id="155" name="Google Shape;155;p21"/>
          <p:cNvSpPr txBox="1"/>
          <p:nvPr/>
        </p:nvSpPr>
        <p:spPr>
          <a:xfrm>
            <a:off x="6465800" y="2552250"/>
            <a:ext cx="1316100" cy="283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lang="es-419" sz="700">
                <a:latin typeface="Helvetica Neue"/>
                <a:ea typeface="Helvetica Neue"/>
                <a:cs typeface="Helvetica Neue"/>
                <a:sym typeface="Helvetica Neue"/>
              </a:rPr>
              <a:t>EJEMPLOS EN VIVO</a:t>
            </a:r>
            <a:endParaRPr sz="700">
              <a:latin typeface="Helvetica Neue"/>
              <a:ea typeface="Helvetica Neue"/>
              <a:cs typeface="Helvetica Neue"/>
              <a:sym typeface="Helvetica Neue"/>
            </a:endParaRPr>
          </a:p>
        </p:txBody>
      </p:sp>
      <p:pic>
        <p:nvPicPr>
          <p:cNvPr id="156" name="Google Shape;156;p21"/>
          <p:cNvPicPr preferRelativeResize="0"/>
          <p:nvPr/>
        </p:nvPicPr>
        <p:blipFill rotWithShape="1">
          <a:blip r:embed="rId5">
            <a:alphaModFix/>
          </a:blip>
          <a:srcRect b="0" l="0" r="0" t="0"/>
          <a:stretch/>
        </p:blipFill>
        <p:spPr>
          <a:xfrm>
            <a:off x="6144603" y="2504500"/>
            <a:ext cx="365625" cy="365625"/>
          </a:xfrm>
          <a:prstGeom prst="rect">
            <a:avLst/>
          </a:prstGeom>
          <a:noFill/>
          <a:ln>
            <a:noFill/>
          </a:ln>
        </p:spPr>
      </p:pic>
      <p:sp>
        <p:nvSpPr>
          <p:cNvPr id="157" name="Google Shape;157;p21"/>
          <p:cNvSpPr txBox="1"/>
          <p:nvPr/>
        </p:nvSpPr>
        <p:spPr>
          <a:xfrm>
            <a:off x="1717988" y="3417725"/>
            <a:ext cx="1389600" cy="283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rPr lang="es-419" sz="700">
                <a:latin typeface="Helvetica Neue"/>
                <a:ea typeface="Helvetica Neue"/>
                <a:cs typeface="Helvetica Neue"/>
                <a:sym typeface="Helvetica Neue"/>
              </a:rPr>
              <a:t>CONTADOR CON BOTÓN</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Helvetica Neue"/>
              <a:ea typeface="Helvetica Neue"/>
              <a:cs typeface="Helvetica Neue"/>
              <a:sym typeface="Helvetica Neue"/>
            </a:endParaRPr>
          </a:p>
        </p:txBody>
      </p:sp>
      <p:pic>
        <p:nvPicPr>
          <p:cNvPr id="158" name="Google Shape;158;p21"/>
          <p:cNvPicPr preferRelativeResize="0"/>
          <p:nvPr/>
        </p:nvPicPr>
        <p:blipFill rotWithShape="1">
          <a:blip r:embed="rId6">
            <a:alphaModFix/>
          </a:blip>
          <a:srcRect b="0" l="0" r="0" t="0"/>
          <a:stretch/>
        </p:blipFill>
        <p:spPr>
          <a:xfrm>
            <a:off x="1410838" y="3477113"/>
            <a:ext cx="307150" cy="307150"/>
          </a:xfrm>
          <a:prstGeom prst="rect">
            <a:avLst/>
          </a:prstGeom>
          <a:noFill/>
          <a:ln>
            <a:noFill/>
          </a:ln>
        </p:spPr>
      </p:pic>
      <p:sp>
        <p:nvSpPr>
          <p:cNvPr id="159" name="Google Shape;159;p21"/>
          <p:cNvSpPr txBox="1"/>
          <p:nvPr/>
        </p:nvSpPr>
        <p:spPr>
          <a:xfrm>
            <a:off x="1717388" y="2987888"/>
            <a:ext cx="1389600" cy="283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lang="es-419" sz="700">
                <a:latin typeface="Helvetica Neue"/>
                <a:ea typeface="Helvetica Neue"/>
                <a:cs typeface="Helvetica Neue"/>
                <a:sym typeface="Helvetica Neue"/>
              </a:rPr>
              <a:t>CLICK TRACKER</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Helvetica Neue"/>
              <a:ea typeface="Helvetica Neue"/>
              <a:cs typeface="Helvetica Neue"/>
              <a:sym typeface="Helvetica Neue"/>
            </a:endParaRPr>
          </a:p>
        </p:txBody>
      </p:sp>
      <p:pic>
        <p:nvPicPr>
          <p:cNvPr id="160" name="Google Shape;160;p21"/>
          <p:cNvPicPr preferRelativeResize="0"/>
          <p:nvPr/>
        </p:nvPicPr>
        <p:blipFill rotWithShape="1">
          <a:blip r:embed="rId7">
            <a:alphaModFix/>
          </a:blip>
          <a:srcRect b="0" l="0" r="0" t="0"/>
          <a:stretch/>
        </p:blipFill>
        <p:spPr>
          <a:xfrm>
            <a:off x="1411388" y="2992637"/>
            <a:ext cx="306000" cy="306000"/>
          </a:xfrm>
          <a:prstGeom prst="rect">
            <a:avLst/>
          </a:prstGeom>
          <a:noFill/>
          <a:ln>
            <a:noFill/>
          </a:ln>
        </p:spPr>
      </p:pic>
      <p:sp>
        <p:nvSpPr>
          <p:cNvPr id="161" name="Google Shape;161;p21"/>
          <p:cNvSpPr txBox="1"/>
          <p:nvPr/>
        </p:nvSpPr>
        <p:spPr>
          <a:xfrm>
            <a:off x="4079588" y="2987888"/>
            <a:ext cx="1389600" cy="283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lang="es-419" sz="700">
                <a:latin typeface="Helvetica Neue"/>
                <a:ea typeface="Helvetica Neue"/>
                <a:cs typeface="Helvetica Neue"/>
                <a:sym typeface="Helvetica Neue"/>
              </a:rPr>
              <a:t>MOCK ASYNC SERVICE</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Helvetica Neue"/>
              <a:ea typeface="Helvetica Neue"/>
              <a:cs typeface="Helvetica Neue"/>
              <a:sym typeface="Helvetica Neue"/>
            </a:endParaRPr>
          </a:p>
        </p:txBody>
      </p:sp>
      <p:pic>
        <p:nvPicPr>
          <p:cNvPr id="162" name="Google Shape;162;p21"/>
          <p:cNvPicPr preferRelativeResize="0"/>
          <p:nvPr/>
        </p:nvPicPr>
        <p:blipFill rotWithShape="1">
          <a:blip r:embed="rId7">
            <a:alphaModFix/>
          </a:blip>
          <a:srcRect b="0" l="0" r="0" t="0"/>
          <a:stretch/>
        </p:blipFill>
        <p:spPr>
          <a:xfrm>
            <a:off x="3773588" y="2992637"/>
            <a:ext cx="306000" cy="306000"/>
          </a:xfrm>
          <a:prstGeom prst="rect">
            <a:avLst/>
          </a:prstGeom>
          <a:noFill/>
          <a:ln>
            <a:noFill/>
          </a:ln>
        </p:spPr>
      </p:pic>
      <p:sp>
        <p:nvSpPr>
          <p:cNvPr id="163" name="Google Shape;163;p21"/>
          <p:cNvSpPr txBox="1"/>
          <p:nvPr/>
        </p:nvSpPr>
        <p:spPr>
          <a:xfrm>
            <a:off x="4079588" y="3470200"/>
            <a:ext cx="1389600" cy="283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lang="es-419" sz="700">
                <a:latin typeface="Helvetica Neue"/>
                <a:ea typeface="Helvetica Neue"/>
                <a:cs typeface="Helvetica Neue"/>
                <a:sym typeface="Helvetica Neue"/>
              </a:rPr>
              <a:t>CATÁLOGO CON MAPS Y PROMISES</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Helvetica Neue"/>
              <a:ea typeface="Helvetica Neue"/>
              <a:cs typeface="Helvetica Neue"/>
              <a:sym typeface="Helvetica Neue"/>
            </a:endParaRPr>
          </a:p>
        </p:txBody>
      </p:sp>
      <p:pic>
        <p:nvPicPr>
          <p:cNvPr id="164" name="Google Shape;164;p21"/>
          <p:cNvPicPr preferRelativeResize="0"/>
          <p:nvPr/>
        </p:nvPicPr>
        <p:blipFill rotWithShape="1">
          <a:blip r:embed="rId6">
            <a:alphaModFix/>
          </a:blip>
          <a:srcRect b="0" l="0" r="0" t="0"/>
          <a:stretch/>
        </p:blipFill>
        <p:spPr>
          <a:xfrm>
            <a:off x="3773038" y="3477113"/>
            <a:ext cx="307150" cy="307150"/>
          </a:xfrm>
          <a:prstGeom prst="rect">
            <a:avLst/>
          </a:prstGeom>
          <a:noFill/>
          <a:ln>
            <a:noFill/>
          </a:ln>
        </p:spPr>
      </p:pic>
      <p:sp>
        <p:nvSpPr>
          <p:cNvPr id="165" name="Google Shape;165;p21"/>
          <p:cNvSpPr txBox="1"/>
          <p:nvPr/>
        </p:nvSpPr>
        <p:spPr>
          <a:xfrm>
            <a:off x="6517988" y="2987888"/>
            <a:ext cx="1389600" cy="283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lang="es-419" sz="700">
                <a:latin typeface="Helvetica Neue"/>
                <a:ea typeface="Helvetica Neue"/>
                <a:cs typeface="Helvetica Neue"/>
                <a:sym typeface="Helvetica Neue"/>
              </a:rPr>
              <a:t>FETCH API-CALL</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Helvetica Neue"/>
              <a:ea typeface="Helvetica Neue"/>
              <a:cs typeface="Helvetica Neue"/>
              <a:sym typeface="Helvetica Neue"/>
            </a:endParaRPr>
          </a:p>
        </p:txBody>
      </p:sp>
      <p:pic>
        <p:nvPicPr>
          <p:cNvPr id="166" name="Google Shape;166;p21"/>
          <p:cNvPicPr preferRelativeResize="0"/>
          <p:nvPr/>
        </p:nvPicPr>
        <p:blipFill rotWithShape="1">
          <a:blip r:embed="rId7">
            <a:alphaModFix/>
          </a:blip>
          <a:srcRect b="0" l="0" r="0" t="0"/>
          <a:stretch/>
        </p:blipFill>
        <p:spPr>
          <a:xfrm>
            <a:off x="6211988" y="2992637"/>
            <a:ext cx="306000" cy="306000"/>
          </a:xfrm>
          <a:prstGeom prst="rect">
            <a:avLst/>
          </a:prstGeom>
          <a:noFill/>
          <a:ln>
            <a:noFill/>
          </a:ln>
        </p:spPr>
      </p:pic>
      <p:sp>
        <p:nvSpPr>
          <p:cNvPr id="167" name="Google Shape;167;p21"/>
          <p:cNvSpPr txBox="1"/>
          <p:nvPr/>
        </p:nvSpPr>
        <p:spPr>
          <a:xfrm>
            <a:off x="6517988" y="3470200"/>
            <a:ext cx="1389600" cy="283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lang="es-419" sz="700">
                <a:latin typeface="Helvetica Neue"/>
                <a:ea typeface="Helvetica Neue"/>
                <a:cs typeface="Helvetica Neue"/>
                <a:sym typeface="Helvetica Neue"/>
              </a:rPr>
              <a:t>DETALLE DE PRODUCTO A Y B</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Helvetica Neue"/>
              <a:ea typeface="Helvetica Neue"/>
              <a:cs typeface="Helvetica Neue"/>
              <a:sym typeface="Helvetica Neue"/>
            </a:endParaRPr>
          </a:p>
        </p:txBody>
      </p:sp>
      <p:pic>
        <p:nvPicPr>
          <p:cNvPr id="168" name="Google Shape;168;p21"/>
          <p:cNvPicPr preferRelativeResize="0"/>
          <p:nvPr/>
        </p:nvPicPr>
        <p:blipFill rotWithShape="1">
          <a:blip r:embed="rId6">
            <a:alphaModFix/>
          </a:blip>
          <a:srcRect b="0" l="0" r="0" t="0"/>
          <a:stretch/>
        </p:blipFill>
        <p:spPr>
          <a:xfrm>
            <a:off x="6211438" y="3477113"/>
            <a:ext cx="307150" cy="3071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